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0"/>
  </p:notesMasterIdLst>
  <p:handoutMasterIdLst>
    <p:handoutMasterId r:id="rId21"/>
  </p:handoutMasterIdLst>
  <p:sldIdLst>
    <p:sldId id="256" r:id="rId3"/>
    <p:sldId id="272" r:id="rId4"/>
    <p:sldId id="268" r:id="rId5"/>
    <p:sldId id="260" r:id="rId6"/>
    <p:sldId id="261" r:id="rId7"/>
    <p:sldId id="257" r:id="rId8"/>
    <p:sldId id="262" r:id="rId9"/>
    <p:sldId id="258" r:id="rId10"/>
    <p:sldId id="263" r:id="rId11"/>
    <p:sldId id="259" r:id="rId12"/>
    <p:sldId id="265" r:id="rId13"/>
    <p:sldId id="266" r:id="rId14"/>
    <p:sldId id="264" r:id="rId15"/>
    <p:sldId id="267" r:id="rId16"/>
    <p:sldId id="269" r:id="rId17"/>
    <p:sldId id="270" r:id="rId18"/>
    <p:sldId id="271"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6" autoAdjust="0"/>
    <p:restoredTop sz="94415" autoAdjust="0"/>
  </p:normalViewPr>
  <p:slideViewPr>
    <p:cSldViewPr>
      <p:cViewPr>
        <p:scale>
          <a:sx n="107" d="100"/>
          <a:sy n="107" d="100"/>
        </p:scale>
        <p:origin x="-9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   </c:v>
                </c:pt>
              </c:strCache>
            </c:strRef>
          </c:tx>
          <c:dLbls>
            <c:dLbl>
              <c:idx val="0"/>
              <c:layout>
                <c:manualLayout>
                  <c:x val="1.7021925289641828E-2"/>
                  <c:y val="-0.11083017400602704"/>
                </c:manualLayout>
              </c:layout>
              <c:showLegendKey val="0"/>
              <c:showVal val="1"/>
              <c:showCatName val="1"/>
              <c:showSerName val="0"/>
              <c:showPercent val="0"/>
              <c:showBubbleSize val="0"/>
            </c:dLbl>
            <c:dLbl>
              <c:idx val="1"/>
              <c:layout>
                <c:manualLayout>
                  <c:x val="1.1840054084148576E-2"/>
                  <c:y val="4.5747059395353368E-3"/>
                </c:manualLayout>
              </c:layout>
              <c:showLegendKey val="0"/>
              <c:showVal val="1"/>
              <c:showCatName val="1"/>
              <c:showSerName val="0"/>
              <c:showPercent val="0"/>
              <c:showBubbleSize val="0"/>
            </c:dLbl>
            <c:dLbl>
              <c:idx val="4"/>
              <c:layout>
                <c:manualLayout>
                  <c:x val="3.6194623399347807E-2"/>
                  <c:y val="-8.4033488869446879E-2"/>
                </c:manualLayout>
              </c:layout>
              <c:showLegendKey val="0"/>
              <c:showVal val="1"/>
              <c:showCatName val="1"/>
              <c:showSerName val="0"/>
              <c:showPercent val="0"/>
              <c:showBubbleSize val="0"/>
            </c:dLbl>
            <c:txPr>
              <a:bodyPr/>
              <a:lstStyle/>
              <a:p>
                <a:pPr>
                  <a:defRPr sz="1200"/>
                </a:pPr>
                <a:endParaRPr lang="en-US"/>
              </a:p>
            </c:txPr>
            <c:showLegendKey val="0"/>
            <c:showVal val="1"/>
            <c:showCatName val="1"/>
            <c:showSerName val="0"/>
            <c:showPercent val="0"/>
            <c:showBubbleSize val="0"/>
            <c:showLeaderLines val="1"/>
          </c:dLbls>
          <c:cat>
            <c:strRef>
              <c:f>Sheet1!$A$2:$A$7</c:f>
              <c:strCache>
                <c:ptCount val="6"/>
                <c:pt idx="0">
                  <c:v>Salaries</c:v>
                </c:pt>
                <c:pt idx="1">
                  <c:v>Benefits</c:v>
                </c:pt>
                <c:pt idx="2">
                  <c:v>Supplies</c:v>
                </c:pt>
                <c:pt idx="3">
                  <c:v>Purchased Services</c:v>
                </c:pt>
                <c:pt idx="4">
                  <c:v>Travel</c:v>
                </c:pt>
                <c:pt idx="5">
                  <c:v>Capital Outlay</c:v>
                </c:pt>
              </c:strCache>
            </c:strRef>
          </c:cat>
          <c:val>
            <c:numRef>
              <c:f>Sheet1!$B$2:$B$7</c:f>
              <c:numCache>
                <c:formatCode>0.0%</c:formatCode>
                <c:ptCount val="6"/>
                <c:pt idx="0">
                  <c:v>0.59410156806991488</c:v>
                </c:pt>
                <c:pt idx="1">
                  <c:v>0.23238911190475059</c:v>
                </c:pt>
                <c:pt idx="2">
                  <c:v>7.8003936670896307E-2</c:v>
                </c:pt>
                <c:pt idx="3">
                  <c:v>9.1992829466948117E-2</c:v>
                </c:pt>
                <c:pt idx="4">
                  <c:v>1.5642108105190823E-3</c:v>
                </c:pt>
                <c:pt idx="5">
                  <c:v>1.9483430769710616E-3</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Certificated </a:t>
            </a:r>
            <a:r>
              <a:rPr lang="en-US" dirty="0" smtClean="0"/>
              <a:t>Salaries</a:t>
            </a:r>
          </a:p>
        </c:rich>
      </c:tx>
      <c:layout>
        <c:manualLayout>
          <c:xMode val="edge"/>
          <c:yMode val="edge"/>
          <c:x val="1.8553459119496855E-2"/>
          <c:y val="0.11785337175756851"/>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9.7091071163274548E-2"/>
          <c:y val="0.18639944692433508"/>
          <c:w val="0.80581785767345393"/>
          <c:h val="0.72643656167759219"/>
        </c:manualLayout>
      </c:layout>
      <c:pie3DChart>
        <c:varyColors val="1"/>
        <c:ser>
          <c:idx val="0"/>
          <c:order val="0"/>
          <c:tx>
            <c:strRef>
              <c:f>Sheet1!$B$1</c:f>
              <c:strCache>
                <c:ptCount val="1"/>
                <c:pt idx="0">
                  <c:v>Certificated Salaries</c:v>
                </c:pt>
              </c:strCache>
            </c:strRef>
          </c:tx>
          <c:explosion val="25"/>
          <c:dPt>
            <c:idx val="3"/>
            <c:bubble3D val="0"/>
            <c:spPr>
              <a:solidFill>
                <a:schemeClr val="accent6">
                  <a:lumMod val="60000"/>
                  <a:lumOff val="40000"/>
                </a:schemeClr>
              </a:solidFill>
            </c:spPr>
          </c:dPt>
          <c:dPt>
            <c:idx val="5"/>
            <c:bubble3D val="0"/>
            <c:spPr>
              <a:solidFill>
                <a:schemeClr val="accent6">
                  <a:lumMod val="50000"/>
                </a:schemeClr>
              </a:solidFill>
            </c:spPr>
          </c:dPt>
          <c:dLbls>
            <c:dLbl>
              <c:idx val="0"/>
              <c:layout>
                <c:manualLayout>
                  <c:x val="-0.16181968999158125"/>
                  <c:y val="2.3341220141962556E-2"/>
                </c:manualLayout>
              </c:layout>
              <c:showLegendKey val="0"/>
              <c:showVal val="1"/>
              <c:showCatName val="0"/>
              <c:showSerName val="0"/>
              <c:showPercent val="0"/>
              <c:showBubbleSize val="0"/>
            </c:dLbl>
            <c:dLbl>
              <c:idx val="1"/>
              <c:layout>
                <c:manualLayout>
                  <c:x val="6.4765017580349846E-3"/>
                  <c:y val="4.5029091046480321E-4"/>
                </c:manualLayout>
              </c:layout>
              <c:showLegendKey val="0"/>
              <c:showVal val="1"/>
              <c:showCatName val="0"/>
              <c:showSerName val="0"/>
              <c:showPercent val="0"/>
              <c:showBubbleSize val="0"/>
            </c:dLbl>
            <c:dLbl>
              <c:idx val="4"/>
              <c:layout>
                <c:manualLayout>
                  <c:x val="-7.7308597038577731E-2"/>
                  <c:y val="-7.598536773661926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1"/>
          </c:dLbls>
          <c:cat>
            <c:strRef>
              <c:f>Sheet1!$A$2:$A$7</c:f>
              <c:strCache>
                <c:ptCount val="6"/>
                <c:pt idx="0">
                  <c:v>Instructional</c:v>
                </c:pt>
                <c:pt idx="1">
                  <c:v>Administrative</c:v>
                </c:pt>
                <c:pt idx="2">
                  <c:v>Non-Instructional (Health/Counseling/Psych)</c:v>
                </c:pt>
                <c:pt idx="3">
                  <c:v>Substitutes</c:v>
                </c:pt>
                <c:pt idx="4">
                  <c:v>Extra Curricular</c:v>
                </c:pt>
                <c:pt idx="5">
                  <c:v>Extended Days/Extra Work/Other</c:v>
                </c:pt>
              </c:strCache>
            </c:strRef>
          </c:cat>
          <c:val>
            <c:numRef>
              <c:f>Sheet1!$B$2:$B$7</c:f>
              <c:numCache>
                <c:formatCode>0.0%</c:formatCode>
                <c:ptCount val="6"/>
                <c:pt idx="0">
                  <c:v>0.70414950589779834</c:v>
                </c:pt>
                <c:pt idx="1">
                  <c:v>0.10078630977587771</c:v>
                </c:pt>
                <c:pt idx="2">
                  <c:v>6.568656524136593E-2</c:v>
                </c:pt>
                <c:pt idx="3">
                  <c:v>1.9621198657194246E-2</c:v>
                </c:pt>
                <c:pt idx="4">
                  <c:v>8.9701106518860572E-3</c:v>
                </c:pt>
                <c:pt idx="5">
                  <c:v>0.10078630977587771</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6.0176051106819194E-2"/>
          <c:y val="0.8090057298303146"/>
          <c:w val="0.87964789778636165"/>
          <c:h val="0.1741580742043185"/>
        </c:manualLayout>
      </c:layout>
      <c:overlay val="1"/>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Classified Salaries</a:t>
            </a:r>
          </a:p>
        </c:rich>
      </c:tx>
      <c:layout>
        <c:manualLayout>
          <c:xMode val="edge"/>
          <c:yMode val="edge"/>
          <c:x val="2.2875816993464053E-3"/>
          <c:y val="5.4671662762134511E-2"/>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0"/>
          <c:y val="6.0841824918943958E-2"/>
          <c:w val="0.99764175704452074"/>
          <c:h val="0.77531013841695129"/>
        </c:manualLayout>
      </c:layout>
      <c:pie3DChart>
        <c:varyColors val="1"/>
        <c:ser>
          <c:idx val="0"/>
          <c:order val="0"/>
          <c:tx>
            <c:strRef>
              <c:f>Sheet1!$B$1</c:f>
              <c:strCache>
                <c:ptCount val="1"/>
                <c:pt idx="0">
                  <c:v>Classified</c:v>
                </c:pt>
              </c:strCache>
            </c:strRef>
          </c:tx>
          <c:explosion val="25"/>
          <c:dPt>
            <c:idx val="4"/>
            <c:bubble3D val="0"/>
            <c:spPr>
              <a:solidFill>
                <a:schemeClr val="accent3">
                  <a:lumMod val="20000"/>
                  <a:lumOff val="80000"/>
                </a:schemeClr>
              </a:solidFill>
            </c:spPr>
          </c:dPt>
          <c:dLbls>
            <c:dLbl>
              <c:idx val="0"/>
              <c:layout>
                <c:manualLayout>
                  <c:x val="3.2870301589659802E-4"/>
                  <c:y val="-1.3725034871031867E-2"/>
                </c:manualLayout>
              </c:layout>
              <c:showLegendKey val="0"/>
              <c:showVal val="1"/>
              <c:showCatName val="0"/>
              <c:showSerName val="0"/>
              <c:showPercent val="0"/>
              <c:showBubbleSize val="0"/>
            </c:dLbl>
            <c:dLbl>
              <c:idx val="1"/>
              <c:layout>
                <c:manualLayout>
                  <c:x val="0.19583333333333333"/>
                  <c:y val="8.6120815519324882E-3"/>
                </c:manualLayout>
              </c:layout>
              <c:showLegendKey val="0"/>
              <c:showVal val="1"/>
              <c:showCatName val="0"/>
              <c:showSerName val="0"/>
              <c:showPercent val="0"/>
              <c:showBubbleSize val="0"/>
            </c:dLbl>
            <c:dLbl>
              <c:idx val="4"/>
              <c:layout>
                <c:manualLayout>
                  <c:x val="1.8473604714505029E-2"/>
                  <c:y val="-4.421755104935680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1"/>
          </c:dLbls>
          <c:cat>
            <c:strRef>
              <c:f>Sheet1!$A$2:$A$7</c:f>
              <c:strCache>
                <c:ptCount val="6"/>
                <c:pt idx="0">
                  <c:v>Administrative</c:v>
                </c:pt>
                <c:pt idx="1">
                  <c:v>Instruction/Secretarial</c:v>
                </c:pt>
                <c:pt idx="2">
                  <c:v>Non-Instructional (Cust/Drivers/Kitchens/Tech)</c:v>
                </c:pt>
                <c:pt idx="3">
                  <c:v>Extended Work</c:v>
                </c:pt>
                <c:pt idx="4">
                  <c:v>Substitutes</c:v>
                </c:pt>
                <c:pt idx="5">
                  <c:v>Athletics</c:v>
                </c:pt>
              </c:strCache>
            </c:strRef>
          </c:cat>
          <c:val>
            <c:numRef>
              <c:f>Sheet1!$B$2:$B$7</c:f>
              <c:numCache>
                <c:formatCode>0.0%</c:formatCode>
                <c:ptCount val="6"/>
                <c:pt idx="0">
                  <c:v>5.4165215546222625E-2</c:v>
                </c:pt>
                <c:pt idx="1">
                  <c:v>0.31341627624438989</c:v>
                </c:pt>
                <c:pt idx="2">
                  <c:v>0.5115275665135417</c:v>
                </c:pt>
                <c:pt idx="3">
                  <c:v>2.0516754062167342E-2</c:v>
                </c:pt>
                <c:pt idx="4">
                  <c:v>6.1129026915188019E-2</c:v>
                </c:pt>
                <c:pt idx="5">
                  <c:v>3.9245160718490393E-2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6772016529848663"/>
          <c:y val="0.57359251968503933"/>
          <c:w val="0.748439746662102"/>
          <c:h val="0.38291299984560756"/>
        </c:manualLayout>
      </c:layout>
      <c:overlay val="1"/>
      <c:txPr>
        <a:bodyPr/>
        <a:lstStyle/>
        <a:p>
          <a:pPr>
            <a:defRPr sz="1100"/>
          </a:pPr>
          <a:endParaRPr lang="en-US"/>
        </a:p>
      </c:txPr>
    </c:legend>
    <c:plotVisOnly val="1"/>
    <c:dispBlanksAs val="gap"/>
    <c:showDLblsOverMax val="0"/>
  </c:chart>
  <c:spPr>
    <a:scene3d>
      <a:camera prst="orthographicFront"/>
      <a:lightRig rig="threePt" dir="t"/>
    </a:scene3d>
    <a:sp3d>
      <a:bevelB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2011-12</c:v>
                </c:pt>
              </c:strCache>
            </c:strRef>
          </c:tx>
          <c:spPr>
            <a:solidFill>
              <a:schemeClr val="accent1"/>
            </a:solidFill>
          </c:spPr>
          <c:invertIfNegative val="0"/>
          <c:dPt>
            <c:idx val="0"/>
            <c:invertIfNegative val="0"/>
            <c:bubble3D val="0"/>
          </c:dPt>
          <c:dPt>
            <c:idx val="1"/>
            <c:invertIfNegative val="0"/>
            <c:bubble3D val="0"/>
          </c:dPt>
          <c:dPt>
            <c:idx val="2"/>
            <c:invertIfNegative val="0"/>
            <c:bubble3D val="0"/>
            <c:spPr>
              <a:solidFill>
                <a:schemeClr val="accent1"/>
              </a:solidFill>
              <a:ln>
                <a:solidFill>
                  <a:schemeClr val="accent1"/>
                </a:solidFill>
              </a:ln>
            </c:spPr>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0"/>
              <c:layout>
                <c:manualLayout>
                  <c:x val="1.6975308641975311E-2"/>
                  <c:y val="-4.4896522574311828E-2"/>
                </c:manualLayout>
              </c:layout>
              <c:showLegendKey val="0"/>
              <c:showVal val="1"/>
              <c:showCatName val="0"/>
              <c:showSerName val="0"/>
              <c:showPercent val="0"/>
              <c:showBubbleSize val="0"/>
            </c:dLbl>
            <c:dLbl>
              <c:idx val="1"/>
              <c:layout>
                <c:manualLayout>
                  <c:x val="9.2592592592592934E-3"/>
                  <c:y val="-3.9284457252522831E-2"/>
                </c:manualLayout>
              </c:layout>
              <c:showLegendKey val="0"/>
              <c:showVal val="1"/>
              <c:showCatName val="0"/>
              <c:showSerName val="0"/>
              <c:showPercent val="0"/>
              <c:showBubbleSize val="0"/>
            </c:dLbl>
            <c:dLbl>
              <c:idx val="2"/>
              <c:layout>
                <c:manualLayout>
                  <c:x val="1.6975308641975332E-2"/>
                  <c:y val="-3.0866580217293035E-2"/>
                </c:manualLayout>
              </c:layout>
              <c:showLegendKey val="0"/>
              <c:showVal val="1"/>
              <c:showCatName val="0"/>
              <c:showSerName val="0"/>
              <c:showPercent val="0"/>
              <c:showBubbleSize val="0"/>
            </c:dLbl>
            <c:dLbl>
              <c:idx val="3"/>
              <c:layout>
                <c:manualLayout>
                  <c:x val="1.0802469135802534E-2"/>
                  <c:y val="-2.5254293948050444E-2"/>
                </c:manualLayout>
              </c:layout>
              <c:showLegendKey val="0"/>
              <c:showVal val="1"/>
              <c:showCatName val="0"/>
              <c:showSerName val="0"/>
              <c:showPercent val="0"/>
              <c:showBubbleSize val="0"/>
            </c:dLbl>
            <c:dLbl>
              <c:idx val="4"/>
              <c:layout>
                <c:manualLayout>
                  <c:x val="1.2345679012345668E-2"/>
                  <c:y val="-1.9642228626261506E-2"/>
                </c:manualLayout>
              </c:layout>
              <c:showLegendKey val="0"/>
              <c:showVal val="1"/>
              <c:showCatName val="0"/>
              <c:showSerName val="0"/>
              <c:showPercent val="0"/>
              <c:showBubbleSize val="0"/>
            </c:dLbl>
            <c:dLbl>
              <c:idx val="5"/>
              <c:layout>
                <c:manualLayout>
                  <c:x val="1.5432098765432115E-2"/>
                  <c:y val="-3.6478424591628346E-2"/>
                </c:manualLayout>
              </c:layout>
              <c:showLegendKey val="0"/>
              <c:showVal val="1"/>
              <c:showCatName val="0"/>
              <c:showSerName val="0"/>
              <c:showPercent val="0"/>
              <c:showBubbleSize val="0"/>
            </c:dLbl>
            <c:dLbl>
              <c:idx val="6"/>
              <c:layout>
                <c:manualLayout>
                  <c:x val="1.5432098765432155E-2"/>
                  <c:y val="-2.5254293948050392E-2"/>
                </c:manualLayout>
              </c:layout>
              <c:showLegendKey val="0"/>
              <c:showVal val="1"/>
              <c:showCatName val="0"/>
              <c:showSerName val="0"/>
              <c:showPercent val="0"/>
              <c:showBubbleSize val="0"/>
            </c:dLbl>
            <c:dLbl>
              <c:idx val="7"/>
              <c:layout>
                <c:manualLayout>
                  <c:x val="7.7160493827160932E-3"/>
                  <c:y val="-2.8060326608944881E-2"/>
                </c:manualLayout>
              </c:layout>
              <c:showLegendKey val="0"/>
              <c:showVal val="1"/>
              <c:showCatName val="0"/>
              <c:showSerName val="0"/>
              <c:showPercent val="0"/>
              <c:showBubbleSize val="0"/>
            </c:dLbl>
            <c:dLbl>
              <c:idx val="8"/>
              <c:layout>
                <c:manualLayout>
                  <c:x val="9.2592592592593316E-3"/>
                  <c:y val="-3.6478424591628346E-2"/>
                </c:manualLayout>
              </c:layout>
              <c:showLegendKey val="0"/>
              <c:showVal val="1"/>
              <c:showCatName val="0"/>
              <c:showSerName val="0"/>
              <c:showPercent val="0"/>
              <c:showBubbleSize val="0"/>
            </c:dLbl>
            <c:dLbl>
              <c:idx val="9"/>
              <c:layout>
                <c:manualLayout>
                  <c:x val="2.3148026635559548E-2"/>
                  <c:y val="-3.3672391930733854E-2"/>
                </c:manualLayout>
              </c:layout>
              <c:showLegendKey val="0"/>
              <c:showVal val="1"/>
              <c:showCatName val="0"/>
              <c:showSerName val="0"/>
              <c:showPercent val="0"/>
              <c:showBubbleSize val="0"/>
            </c:dLbl>
            <c:dLbl>
              <c:idx val="10"/>
              <c:layout>
                <c:manualLayout>
                  <c:x val="1.2345679012345801E-2"/>
                  <c:y val="-2.8060326608944881E-2"/>
                </c:manualLayout>
              </c:layout>
              <c:showLegendKey val="0"/>
              <c:showVal val="1"/>
              <c:showCatName val="0"/>
              <c:showSerName val="0"/>
              <c:showPercent val="0"/>
              <c:showBubbleSize val="0"/>
            </c:dLbl>
            <c:dLbl>
              <c:idx val="11"/>
              <c:layout>
                <c:manualLayout>
                  <c:x val="2.3148148148148147E-2"/>
                  <c:y val="-1.9642228626261506E-2"/>
                </c:manualLayout>
              </c:layout>
              <c:showLegendKey val="0"/>
              <c:showVal val="1"/>
              <c:showCatName val="0"/>
              <c:showSerName val="0"/>
              <c:showPercent val="0"/>
              <c:showBubbleSize val="0"/>
            </c:dLbl>
            <c:numFmt formatCode="0.0%" sourceLinked="0"/>
            <c:txPr>
              <a:bodyPr anchor="t" anchorCtr="0"/>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Sheet1!$B$2:$B$11</c:f>
              <c:numCache>
                <c:formatCode>0.0%</c:formatCode>
                <c:ptCount val="10"/>
                <c:pt idx="0">
                  <c:v>0.47836188870026963</c:v>
                </c:pt>
                <c:pt idx="1">
                  <c:v>1.5283301243818525E-2</c:v>
                </c:pt>
                <c:pt idx="2">
                  <c:v>0.13602409157389397</c:v>
                </c:pt>
                <c:pt idx="3">
                  <c:v>3.0905944120655102E-2</c:v>
                </c:pt>
                <c:pt idx="4">
                  <c:v>9.5989035723336169E-2</c:v>
                </c:pt>
                <c:pt idx="5">
                  <c:v>0.1619551556739954</c:v>
                </c:pt>
                <c:pt idx="6">
                  <c:v>3.3874138135449164E-2</c:v>
                </c:pt>
                <c:pt idx="7">
                  <c:v>2.8591779320383436E-2</c:v>
                </c:pt>
                <c:pt idx="8">
                  <c:v>1.225488982834869E-2</c:v>
                </c:pt>
                <c:pt idx="9">
                  <c:v>6.7597756798498882E-3</c:v>
                </c:pt>
              </c:numCache>
            </c:numRef>
          </c:val>
        </c:ser>
        <c:ser>
          <c:idx val="1"/>
          <c:order val="1"/>
          <c:tx>
            <c:strRef>
              <c:f>Sheet1!$C$1</c:f>
              <c:strCache>
                <c:ptCount val="1"/>
                <c:pt idx="0">
                  <c:v>2010-2011</c:v>
                </c:pt>
              </c:strCache>
            </c:strRef>
          </c:tx>
          <c:invertIfNegative val="0"/>
          <c:dLbls>
            <c:txPr>
              <a:bodyPr anchor="t" anchorCtr="1"/>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Sheet1!$C$2:$C$11</c:f>
              <c:numCache>
                <c:formatCode>0.00%</c:formatCode>
                <c:ptCount val="10"/>
                <c:pt idx="0">
                  <c:v>0.46781715823242892</c:v>
                </c:pt>
                <c:pt idx="1">
                  <c:v>9.1859907389937462E-3</c:v>
                </c:pt>
                <c:pt idx="2">
                  <c:v>0.13355627799306713</c:v>
                </c:pt>
                <c:pt idx="3">
                  <c:v>2.992303645408087E-2</c:v>
                </c:pt>
                <c:pt idx="4">
                  <c:v>8.6043734143830333E-2</c:v>
                </c:pt>
                <c:pt idx="5">
                  <c:v>0.16474489239721218</c:v>
                </c:pt>
                <c:pt idx="6">
                  <c:v>3.4611160193506421E-2</c:v>
                </c:pt>
                <c:pt idx="7">
                  <c:v>2.2658935291656662E-2</c:v>
                </c:pt>
                <c:pt idx="8">
                  <c:v>4.4611499196424716E-2</c:v>
                </c:pt>
                <c:pt idx="9">
                  <c:v>6.8473153587990084E-3</c:v>
                </c:pt>
              </c:numCache>
            </c:numRef>
          </c:val>
        </c:ser>
        <c:dLbls>
          <c:showLegendKey val="0"/>
          <c:showVal val="0"/>
          <c:showCatName val="0"/>
          <c:showSerName val="0"/>
          <c:showPercent val="0"/>
          <c:showBubbleSize val="0"/>
        </c:dLbls>
        <c:gapWidth val="25"/>
        <c:gapDepth val="89"/>
        <c:shape val="box"/>
        <c:axId val="101758464"/>
        <c:axId val="101760000"/>
        <c:axId val="0"/>
      </c:bar3DChart>
      <c:catAx>
        <c:axId val="101758464"/>
        <c:scaling>
          <c:orientation val="minMax"/>
        </c:scaling>
        <c:delete val="0"/>
        <c:axPos val="b"/>
        <c:majorTickMark val="out"/>
        <c:minorTickMark val="none"/>
        <c:tickLblPos val="nextTo"/>
        <c:crossAx val="101760000"/>
        <c:crosses val="autoZero"/>
        <c:auto val="1"/>
        <c:lblAlgn val="ctr"/>
        <c:lblOffset val="100"/>
        <c:noMultiLvlLbl val="0"/>
      </c:catAx>
      <c:valAx>
        <c:axId val="101760000"/>
        <c:scaling>
          <c:orientation val="minMax"/>
        </c:scaling>
        <c:delete val="0"/>
        <c:axPos val="l"/>
        <c:majorGridlines/>
        <c:numFmt formatCode="0.0%" sourceLinked="1"/>
        <c:majorTickMark val="out"/>
        <c:minorTickMark val="none"/>
        <c:tickLblPos val="nextTo"/>
        <c:crossAx val="1017584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23163325070477303"/>
          <c:y val="9.9997724241227784E-2"/>
          <c:w val="0.73027644113930201"/>
          <c:h val="0.87194194914982814"/>
        </c:manualLayout>
      </c:layout>
      <c:barChart>
        <c:barDir val="bar"/>
        <c:grouping val="clustered"/>
        <c:varyColors val="0"/>
        <c:ser>
          <c:idx val="1"/>
          <c:order val="0"/>
          <c:tx>
            <c:strRef>
              <c:f>Sheet1!#REF!</c:f>
              <c:strCache>
                <c:ptCount val="1"/>
                <c:pt idx="0">
                  <c:v>#REF!</c:v>
                </c:pt>
              </c:strCache>
            </c:strRef>
          </c:tx>
          <c:spPr>
            <a:solidFill>
              <a:schemeClr val="tx2">
                <a:lumMod val="75000"/>
              </a:schemeClr>
            </a:solidFill>
          </c:spPr>
          <c:invertIfNegative val="0"/>
          <c:dLbls>
            <c:txPr>
              <a:bodyPr/>
              <a:lstStyle/>
              <a:p>
                <a:pPr>
                  <a:defRPr sz="1200" baseline="0">
                    <a:solidFill>
                      <a:schemeClr val="tx1"/>
                    </a:solidFill>
                  </a:defRPr>
                </a:pPr>
                <a:endParaRPr lang="en-US"/>
              </a:p>
            </c:txPr>
            <c:showLegendKey val="0"/>
            <c:showVal val="1"/>
            <c:showCatName val="0"/>
            <c:showSerName val="0"/>
            <c:showPercent val="0"/>
            <c:showBubbleSize val="0"/>
            <c:showLeaderLines val="0"/>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c:v>
                </c:pt>
                <c:pt idx="8">
                  <c:v>Printing</c:v>
                </c:pt>
                <c:pt idx="9">
                  <c:v>Motorpool</c:v>
                </c:pt>
              </c:strCache>
            </c:strRef>
          </c:cat>
          <c:val>
            <c:numRef>
              <c:f>Sheet1!$B$2:$B$11</c:f>
              <c:numCache>
                <c:formatCode>0.0%</c:formatCode>
                <c:ptCount val="10"/>
                <c:pt idx="0">
                  <c:v>0.42132834200046737</c:v>
                </c:pt>
                <c:pt idx="1">
                  <c:v>0.16168833485738565</c:v>
                </c:pt>
                <c:pt idx="2">
                  <c:v>0.10837203296314754</c:v>
                </c:pt>
                <c:pt idx="3">
                  <c:v>6.8941582272291094E-2</c:v>
                </c:pt>
                <c:pt idx="4">
                  <c:v>6.5253705249172012E-2</c:v>
                </c:pt>
                <c:pt idx="5">
                  <c:v>5.6645307326315002E-2</c:v>
                </c:pt>
                <c:pt idx="6">
                  <c:v>4.6149625368664807E-2</c:v>
                </c:pt>
                <c:pt idx="7">
                  <c:v>1.4178614473604073E-2</c:v>
                </c:pt>
                <c:pt idx="8">
                  <c:v>9.8512729468788647E-3</c:v>
                </c:pt>
                <c:pt idx="9">
                  <c:v>8.5582371088172259E-3</c:v>
                </c:pt>
              </c:numCache>
            </c:numRef>
          </c:val>
        </c:ser>
        <c:ser>
          <c:idx val="2"/>
          <c:order val="1"/>
          <c:tx>
            <c:strRef>
              <c:f>Sheet1!$C$1</c:f>
              <c:strCache>
                <c:ptCount val="1"/>
                <c:pt idx="0">
                  <c:v>2010-11</c:v>
                </c:pt>
              </c:strCache>
            </c:strRef>
          </c:tx>
          <c:spPr>
            <a:solidFill>
              <a:schemeClr val="tx1"/>
            </a:solidFill>
          </c:spPr>
          <c:invertIfNegative val="0"/>
          <c:dLbls>
            <c:txPr>
              <a:bodyPr/>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c:v>
                </c:pt>
                <c:pt idx="8">
                  <c:v>Printing</c:v>
                </c:pt>
                <c:pt idx="9">
                  <c:v>Motorpool</c:v>
                </c:pt>
              </c:strCache>
            </c:strRef>
          </c:cat>
          <c:val>
            <c:numRef>
              <c:f>Sheet1!$C$2:$C$11</c:f>
              <c:numCache>
                <c:formatCode>0.0%</c:formatCode>
                <c:ptCount val="10"/>
                <c:pt idx="0">
                  <c:v>0.33236427332154478</c:v>
                </c:pt>
                <c:pt idx="1">
                  <c:v>0.18587821664836959</c:v>
                </c:pt>
                <c:pt idx="2">
                  <c:v>0.15384077444878469</c:v>
                </c:pt>
                <c:pt idx="3">
                  <c:v>4.9336217942669687E-2</c:v>
                </c:pt>
                <c:pt idx="4">
                  <c:v>9.864690509465078E-2</c:v>
                </c:pt>
                <c:pt idx="5">
                  <c:v>9.2325999336199435E-2</c:v>
                </c:pt>
                <c:pt idx="6">
                  <c:v>1.6450339467013294E-2</c:v>
                </c:pt>
                <c:pt idx="7">
                  <c:v>3.1199736255831844E-2</c:v>
                </c:pt>
                <c:pt idx="8">
                  <c:v>3.1811735209439439E-2</c:v>
                </c:pt>
                <c:pt idx="9">
                  <c:v>8.1458022754964717E-3</c:v>
                </c:pt>
              </c:numCache>
            </c:numRef>
          </c:val>
        </c:ser>
        <c:dLbls>
          <c:showLegendKey val="0"/>
          <c:showVal val="0"/>
          <c:showCatName val="0"/>
          <c:showSerName val="0"/>
          <c:showPercent val="0"/>
          <c:showBubbleSize val="0"/>
        </c:dLbls>
        <c:gapWidth val="0"/>
        <c:axId val="89508096"/>
        <c:axId val="89506560"/>
      </c:barChart>
      <c:valAx>
        <c:axId val="89506560"/>
        <c:scaling>
          <c:orientation val="minMax"/>
        </c:scaling>
        <c:delete val="0"/>
        <c:axPos val="t"/>
        <c:majorGridlines/>
        <c:numFmt formatCode="0.0%" sourceLinked="1"/>
        <c:majorTickMark val="out"/>
        <c:minorTickMark val="none"/>
        <c:tickLblPos val="nextTo"/>
        <c:txPr>
          <a:bodyPr/>
          <a:lstStyle/>
          <a:p>
            <a:pPr>
              <a:defRPr sz="1000"/>
            </a:pPr>
            <a:endParaRPr lang="en-US"/>
          </a:p>
        </c:txPr>
        <c:crossAx val="89508096"/>
        <c:crosses val="autoZero"/>
        <c:crossBetween val="between"/>
      </c:valAx>
      <c:catAx>
        <c:axId val="89508096"/>
        <c:scaling>
          <c:orientation val="maxMin"/>
        </c:scaling>
        <c:delete val="0"/>
        <c:axPos val="l"/>
        <c:numFmt formatCode="General" sourceLinked="1"/>
        <c:majorTickMark val="out"/>
        <c:minorTickMark val="none"/>
        <c:tickLblPos val="nextTo"/>
        <c:txPr>
          <a:bodyPr/>
          <a:lstStyle/>
          <a:p>
            <a:pPr>
              <a:defRPr sz="1200"/>
            </a:pPr>
            <a:endParaRPr lang="en-US"/>
          </a:p>
        </c:txPr>
        <c:crossAx val="89506560"/>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64E2401-7F29-4645-8E4E-D90ACACA5CD5}" type="datetimeFigureOut">
              <a:rPr lang="en-US" smtClean="0"/>
              <a:t>11/30/2012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11/30/2012</a:t>
            </a:fld>
            <a:endParaRPr lang="en-US"/>
          </a:p>
        </p:txBody>
      </p:sp>
      <p:sp>
        <p:nvSpPr>
          <p:cNvPr id="4" name="Slide Image Placeholder 3"/>
          <p:cNvSpPr>
            <a:spLocks noGrp="1" noRot="1" noChangeAspect="1"/>
          </p:cNvSpPr>
          <p:nvPr>
            <p:ph type="sldImg" idx="2"/>
          </p:nvPr>
        </p:nvSpPr>
        <p:spPr>
          <a:xfrm>
            <a:off x="1179513" y="696913"/>
            <a:ext cx="4651375" cy="3487737"/>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9557E7-C6BC-499F-924A-241CFA0F231B}" type="slidenum">
              <a:rPr lang="en-US" smtClean="0"/>
              <a:pPr>
                <a:defRPr/>
              </a:pPr>
              <a:t>10</a:t>
            </a:fld>
            <a:endParaRPr lang="en-US"/>
          </a:p>
        </p:txBody>
      </p:sp>
    </p:spTree>
    <p:extLst>
      <p:ext uri="{BB962C8B-B14F-4D97-AF65-F5344CB8AC3E}">
        <p14:creationId xmlns:p14="http://schemas.microsoft.com/office/powerpoint/2010/main" val="24175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11/30/2012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11/30/2012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11/30/2012</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11/30/2012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11/30/2012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11/30/2012</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11/30/2012</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11/30/2012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11/30/2012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11/30/2012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11/30/2012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11/30/2012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smtClean="0"/>
              <a:t>WOODLAND School District</a:t>
            </a:r>
            <a:br>
              <a:rPr lang="en-US" dirty="0" smtClean="0"/>
            </a:br>
            <a:r>
              <a:rPr lang="en-US" dirty="0" smtClean="0"/>
              <a:t>2011-2012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District Wide Support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5889807"/>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648200" y="3657600"/>
            <a:ext cx="3505200" cy="954107"/>
          </a:xfrm>
          <a:prstGeom prst="rect">
            <a:avLst/>
          </a:prstGeom>
          <a:solidFill>
            <a:schemeClr val="accent4">
              <a:lumMod val="20000"/>
              <a:lumOff val="80000"/>
            </a:schemeClr>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400" dirty="0" smtClean="0">
                <a:solidFill>
                  <a:schemeClr val="bg1"/>
                </a:solidFill>
              </a:rPr>
              <a:t>The greatest percentage of expenditures was in Maintenance &amp; Operations at 42.1%. This category includes building maintenance, grounds upkeep, and custodial services.  </a:t>
            </a:r>
            <a:endParaRPr lang="en-US" sz="1400" dirty="0">
              <a:solidFill>
                <a:schemeClr val="bg1"/>
              </a:solidFill>
            </a:endParaRPr>
          </a:p>
        </p:txBody>
      </p:sp>
      <p:sp>
        <p:nvSpPr>
          <p:cNvPr id="6" name="TextBox 1"/>
          <p:cNvSpPr txBox="1"/>
          <p:nvPr/>
        </p:nvSpPr>
        <p:spPr>
          <a:xfrm>
            <a:off x="3962400" y="6019800"/>
            <a:ext cx="44196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District Wide Support Expenditures =  $2,830,238</a:t>
            </a:r>
          </a:p>
          <a:p>
            <a:r>
              <a:rPr lang="en-US" sz="1600" dirty="0" smtClean="0"/>
              <a:t>13.6% of Total Expenditures for 2011-2012</a:t>
            </a:r>
            <a:endParaRPr lang="en-US" sz="1600" dirty="0"/>
          </a:p>
        </p:txBody>
      </p:sp>
      <p:sp>
        <p:nvSpPr>
          <p:cNvPr id="3" name="Rectangle 2"/>
          <p:cNvSpPr/>
          <p:nvPr/>
        </p:nvSpPr>
        <p:spPr>
          <a:xfrm>
            <a:off x="294443" y="6053090"/>
            <a:ext cx="304800" cy="2715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95183" y="6515100"/>
            <a:ext cx="304060" cy="228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6053090"/>
            <a:ext cx="914400" cy="323165"/>
          </a:xfrm>
          <a:prstGeom prst="rect">
            <a:avLst/>
          </a:prstGeom>
          <a:noFill/>
        </p:spPr>
        <p:txBody>
          <a:bodyPr wrap="square" rtlCol="0">
            <a:spAutoFit/>
          </a:bodyPr>
          <a:lstStyle/>
          <a:p>
            <a:r>
              <a:rPr lang="en-US" sz="1500" dirty="0" smtClean="0"/>
              <a:t>2011-12</a:t>
            </a:r>
            <a:endParaRPr lang="en-US" sz="1500" dirty="0"/>
          </a:p>
        </p:txBody>
      </p:sp>
      <p:sp>
        <p:nvSpPr>
          <p:cNvPr id="11" name="TextBox 10"/>
          <p:cNvSpPr txBox="1"/>
          <p:nvPr/>
        </p:nvSpPr>
        <p:spPr>
          <a:xfrm>
            <a:off x="842639" y="6467817"/>
            <a:ext cx="914400" cy="323165"/>
          </a:xfrm>
          <a:prstGeom prst="rect">
            <a:avLst/>
          </a:prstGeom>
          <a:noFill/>
        </p:spPr>
        <p:txBody>
          <a:bodyPr wrap="square" rtlCol="0">
            <a:spAutoFit/>
          </a:bodyPr>
          <a:lstStyle/>
          <a:p>
            <a:r>
              <a:rPr lang="en-US" sz="1500" dirty="0" smtClean="0"/>
              <a:t>2010-11</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10" name="Content Placeholder 9"/>
          <p:cNvSpPr>
            <a:spLocks noGrp="1"/>
          </p:cNvSpPr>
          <p:nvPr>
            <p:ph sz="quarter" idx="2"/>
          </p:nvPr>
        </p:nvSpPr>
        <p:spPr>
          <a:xfrm>
            <a:off x="457200" y="2514600"/>
            <a:ext cx="4040188" cy="2930525"/>
          </a:xfrm>
        </p:spPr>
        <p:txBody>
          <a:bodyPr>
            <a:normAutofit fontScale="92500" lnSpcReduction="20000"/>
          </a:bodyPr>
          <a:lstStyle/>
          <a:p>
            <a:pPr>
              <a:buClr>
                <a:schemeClr val="tx2"/>
              </a:buClr>
              <a:buFont typeface="Wingdings" pitchFamily="2" charset="2"/>
              <a:buChar char="q"/>
            </a:pPr>
            <a:r>
              <a:rPr lang="en-US" sz="1800" dirty="0" smtClean="0"/>
              <a:t>Total Students transported = 3,600 per day </a:t>
            </a:r>
            <a:r>
              <a:rPr lang="en-US" sz="1400" i="1" dirty="0" smtClean="0"/>
              <a:t>(Based on the count week totals)</a:t>
            </a:r>
          </a:p>
          <a:p>
            <a:pPr>
              <a:buClr>
                <a:schemeClr val="tx2"/>
              </a:buClr>
              <a:buNone/>
            </a:pPr>
            <a:endParaRPr lang="en-US" sz="1800" dirty="0" smtClean="0"/>
          </a:p>
          <a:p>
            <a:pPr>
              <a:buClr>
                <a:schemeClr val="tx2"/>
              </a:buClr>
              <a:buFont typeface="Wingdings" pitchFamily="2" charset="2"/>
              <a:buChar char="q"/>
            </a:pPr>
            <a:r>
              <a:rPr lang="en-US" sz="1800" dirty="0" smtClean="0"/>
              <a:t>Total Expenditures =     $3,421,613</a:t>
            </a:r>
          </a:p>
          <a:p>
            <a:pPr>
              <a:buClr>
                <a:schemeClr val="tx2"/>
              </a:buClr>
              <a:buFont typeface="Wingdings" pitchFamily="2" charset="2"/>
              <a:buChar char="q"/>
            </a:pPr>
            <a:endParaRPr lang="en-US" sz="1800" dirty="0" smtClean="0"/>
          </a:p>
          <a:p>
            <a:pPr>
              <a:buClr>
                <a:schemeClr val="tx2"/>
              </a:buClr>
              <a:buFont typeface="Wingdings" pitchFamily="2" charset="2"/>
              <a:buChar char="q"/>
            </a:pPr>
            <a:r>
              <a:rPr lang="en-US" sz="1800" dirty="0" smtClean="0"/>
              <a:t>Total State Revenues = $2,440,106</a:t>
            </a:r>
          </a:p>
          <a:p>
            <a:pPr>
              <a:buClr>
                <a:schemeClr val="tx2"/>
              </a:buClr>
              <a:buNone/>
            </a:pPr>
            <a:endParaRPr lang="en-US" sz="1800" dirty="0" smtClean="0"/>
          </a:p>
          <a:p>
            <a:pPr>
              <a:buClr>
                <a:schemeClr val="tx2"/>
              </a:buClr>
              <a:buFont typeface="Wingdings" pitchFamily="2" charset="2"/>
              <a:buChar char="q"/>
            </a:pPr>
            <a:r>
              <a:rPr lang="en-US" sz="1800" dirty="0" smtClean="0"/>
              <a:t>Total Unfunded = $981,458 Woodland’s portion paid by Levy dollars to support transportation = $329,551</a:t>
            </a:r>
          </a:p>
          <a:p>
            <a:pPr>
              <a:buClr>
                <a:schemeClr val="tx2"/>
              </a:buClr>
              <a:buFont typeface="Wingdings" pitchFamily="2" charset="2"/>
              <a:buChar char="q"/>
            </a:pPr>
            <a:endParaRPr lang="en-US" sz="1800" dirty="0" smtClean="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2971799"/>
          </a:xfrm>
        </p:spPr>
        <p:txBody>
          <a:bodyPr>
            <a:normAutofit/>
          </a:bodyPr>
          <a:lstStyle/>
          <a:p>
            <a:pPr>
              <a:buClr>
                <a:schemeClr val="tx2"/>
              </a:buClr>
              <a:buFont typeface="Wingdings" pitchFamily="2" charset="2"/>
              <a:buChar char="q"/>
            </a:pPr>
            <a:r>
              <a:rPr lang="en-US" sz="1800" dirty="0" smtClean="0"/>
              <a:t>Total Meals Served = 190,500</a:t>
            </a:r>
          </a:p>
          <a:p>
            <a:pPr>
              <a:buClr>
                <a:schemeClr val="tx2"/>
              </a:buClr>
              <a:buNone/>
            </a:pPr>
            <a:endParaRPr lang="en-US" sz="1800" dirty="0" smtClean="0"/>
          </a:p>
          <a:p>
            <a:pPr>
              <a:buClr>
                <a:schemeClr val="tx2"/>
              </a:buClr>
              <a:buFont typeface="Wingdings" pitchFamily="2" charset="2"/>
              <a:buChar char="q"/>
            </a:pPr>
            <a:r>
              <a:rPr lang="en-US" sz="1800" dirty="0" smtClean="0"/>
              <a:t>Total Expenses  = $693,347</a:t>
            </a:r>
          </a:p>
          <a:p>
            <a:pPr>
              <a:buClr>
                <a:schemeClr val="tx2"/>
              </a:buClr>
              <a:buFont typeface="Wingdings" pitchFamily="2" charset="2"/>
              <a:buChar char="q"/>
            </a:pPr>
            <a:endParaRPr lang="en-US" sz="1800" dirty="0" smtClean="0"/>
          </a:p>
          <a:p>
            <a:pPr>
              <a:buClr>
                <a:schemeClr val="tx2"/>
              </a:buClr>
              <a:buFont typeface="Wingdings" pitchFamily="2" charset="2"/>
              <a:buChar char="q"/>
            </a:pPr>
            <a:r>
              <a:rPr lang="en-US" sz="1800" dirty="0" smtClean="0"/>
              <a:t>Total Revenues = $712,444</a:t>
            </a:r>
          </a:p>
          <a:p>
            <a:pPr>
              <a:buClr>
                <a:schemeClr val="tx2"/>
              </a:buClr>
              <a:buNone/>
            </a:pPr>
            <a:endParaRPr lang="en-US" sz="1800" dirty="0" smtClean="0"/>
          </a:p>
          <a:p>
            <a:pPr>
              <a:buClr>
                <a:schemeClr val="tx2"/>
              </a:buClr>
              <a:buFont typeface="Wingdings" pitchFamily="2" charset="2"/>
              <a:buChar char="q"/>
            </a:pPr>
            <a:r>
              <a:rPr lang="en-US" sz="1800" dirty="0" smtClean="0"/>
              <a:t>Amount of food service  dollars to allocate to indirect costs =   $19,097</a:t>
            </a:r>
          </a:p>
          <a:p>
            <a:pPr>
              <a:buNone/>
            </a:pPr>
            <a:endParaRPr lang="en-US" sz="1800" dirty="0" smtClean="0"/>
          </a:p>
          <a:p>
            <a:pPr>
              <a:buNone/>
            </a:pPr>
            <a:endParaRPr lang="en-US" sz="1800" dirty="0" smtClean="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a:t>
            </a:r>
            <a:r>
              <a:rPr lang="en-US" dirty="0" smtClean="0"/>
              <a:t>	</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fontScale="92500" lnSpcReduction="10000"/>
          </a:bodyPr>
          <a:lstStyle/>
          <a:p>
            <a:r>
              <a:rPr lang="en-US" dirty="0" smtClean="0"/>
              <a:t>The WCC and YCC programs add opportunities for parents and students in a small community without many daycare options for families</a:t>
            </a:r>
          </a:p>
          <a:p>
            <a:r>
              <a:rPr lang="en-US" dirty="0" smtClean="0"/>
              <a:t>Programs served about 75 families throughout the year and also provided summer care</a:t>
            </a:r>
          </a:p>
          <a:p>
            <a:r>
              <a:rPr lang="en-US" dirty="0" smtClean="0"/>
              <a:t>WCC program is licensed by the state and able to provide options for low income families</a:t>
            </a:r>
          </a:p>
          <a:p>
            <a:r>
              <a:rPr lang="en-US" dirty="0" smtClean="0"/>
              <a:t>Levy dollars provided to support WCC program for 2011-12 year = $19,000</a:t>
            </a:r>
          </a:p>
          <a:p>
            <a:r>
              <a:rPr lang="en-US" dirty="0" smtClean="0"/>
              <a:t>Levy dollars provided to support YCC program for 11-12 year = $4,000</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smtClean="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a:t>
            </a:r>
            <a:r>
              <a:rPr lang="en-US" smtClean="0"/>
              <a:t>$      </a:t>
            </a:r>
            <a:r>
              <a:rPr lang="en-US" dirty="0" smtClean="0"/>
              <a:t>388,855</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				$  26,939,361</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			$ </a:t>
            </a:r>
            <a:r>
              <a:rPr lang="en-US" u="sng" dirty="0" smtClean="0"/>
              <a:t>  1,090,780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$26,237,435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endPar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endParaRPr>
          </a:p>
        </p:txBody>
      </p:sp>
      <p:sp>
        <p:nvSpPr>
          <p:cNvPr id="12" name="Rectangle 11"/>
          <p:cNvSpPr/>
          <p:nvPr/>
        </p:nvSpPr>
        <p:spPr>
          <a:xfrm>
            <a:off x="304800" y="1524000"/>
            <a:ext cx="8534400" cy="646331"/>
          </a:xfrm>
          <a:prstGeom prst="rect">
            <a:avLst/>
          </a:prstGeom>
        </p:spPr>
        <p:txBody>
          <a:bodyPr wrap="square">
            <a:spAutoFit/>
          </a:bodyPr>
          <a:lstStyle/>
          <a:p>
            <a:r>
              <a:rPr lang="en-US" dirty="0" smtClean="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smtClean="0"/>
              <a:t>Amount available for principal/interest at August 31, 2012 = $1,762,880</a:t>
            </a:r>
            <a:endParaRPr lang="en-US" dirty="0"/>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4293067216"/>
              </p:ext>
            </p:extLst>
          </p:nvPr>
        </p:nvGraphicFramePr>
        <p:xfrm>
          <a:off x="457200" y="2362200"/>
          <a:ext cx="8305800" cy="3161131"/>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82412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Debt</a:t>
                      </a:r>
                      <a:r>
                        <a:rPr lang="en-US" baseline="0" dirty="0" smtClean="0">
                          <a:solidFill>
                            <a:schemeClr val="bg1"/>
                          </a:solidFill>
                        </a:rPr>
                        <a:t> Balance 9/1/11</a:t>
                      </a:r>
                      <a:endParaRPr lang="en-US" dirty="0" smtClean="0">
                        <a:solidFill>
                          <a:schemeClr val="bg1"/>
                        </a:solidFill>
                      </a:endParaRPr>
                    </a:p>
                    <a:p>
                      <a:endParaRPr lang="en-US" dirty="0"/>
                    </a:p>
                  </a:txBody>
                  <a:tcPr/>
                </a:tc>
                <a:tc>
                  <a:txBody>
                    <a:bodyPr/>
                    <a:lstStyle/>
                    <a:p>
                      <a:r>
                        <a:rPr lang="en-US" dirty="0" smtClean="0">
                          <a:solidFill>
                            <a:schemeClr val="bg1"/>
                          </a:solidFill>
                        </a:rPr>
                        <a:t>Debt Issued</a:t>
                      </a:r>
                      <a:endParaRPr lang="en-US" dirty="0">
                        <a:solidFill>
                          <a:schemeClr val="bg1"/>
                        </a:solidFill>
                      </a:endParaRPr>
                    </a:p>
                  </a:txBody>
                  <a:tcPr/>
                </a:tc>
                <a:tc>
                  <a:txBody>
                    <a:bodyPr/>
                    <a:lstStyle/>
                    <a:p>
                      <a:r>
                        <a:rPr lang="en-US" dirty="0" smtClean="0">
                          <a:solidFill>
                            <a:schemeClr val="bg1"/>
                          </a:solidFill>
                        </a:rPr>
                        <a:t>Debt Redeemed</a:t>
                      </a:r>
                      <a:endParaRPr lang="en-US" dirty="0">
                        <a:solidFill>
                          <a:schemeClr val="bg1"/>
                        </a:solidFill>
                      </a:endParaRPr>
                    </a:p>
                  </a:txBody>
                  <a:tcPr/>
                </a:tc>
                <a:tc>
                  <a:txBody>
                    <a:bodyPr/>
                    <a:lstStyle/>
                    <a:p>
                      <a:r>
                        <a:rPr lang="en-US" dirty="0" smtClean="0">
                          <a:solidFill>
                            <a:schemeClr val="bg1"/>
                          </a:solidFill>
                        </a:rPr>
                        <a:t>Debt Balance 8/31/12</a:t>
                      </a:r>
                      <a:endParaRPr lang="en-US" dirty="0">
                        <a:solidFill>
                          <a:schemeClr val="bg1"/>
                        </a:solidFill>
                      </a:endParaRPr>
                    </a:p>
                  </a:txBody>
                  <a:tcPr/>
                </a:tc>
              </a:tr>
              <a:tr h="711301">
                <a:tc>
                  <a:txBody>
                    <a:bodyPr/>
                    <a:lstStyle/>
                    <a:p>
                      <a:r>
                        <a:rPr lang="en-US" dirty="0" smtClean="0"/>
                        <a:t>Voted Debt</a:t>
                      </a:r>
                      <a:endParaRPr lang="en-US" dirty="0"/>
                    </a:p>
                  </a:txBody>
                  <a:tcPr/>
                </a:tc>
                <a:tc>
                  <a:txBody>
                    <a:bodyPr/>
                    <a:lstStyle/>
                    <a:p>
                      <a:r>
                        <a:rPr lang="en-US" dirty="0" smtClean="0"/>
                        <a:t>$7,555,000</a:t>
                      </a:r>
                      <a:endParaRPr lang="en-US" dirty="0"/>
                    </a:p>
                  </a:txBody>
                  <a:tcPr/>
                </a:tc>
                <a:tc>
                  <a:txBody>
                    <a:bodyPr/>
                    <a:lstStyle/>
                    <a:p>
                      <a:r>
                        <a:rPr lang="en-US" dirty="0" smtClean="0"/>
                        <a:t>$29,055,000</a:t>
                      </a:r>
                      <a:endParaRPr lang="en-US" dirty="0"/>
                    </a:p>
                  </a:txBody>
                  <a:tcPr/>
                </a:tc>
                <a:tc>
                  <a:txBody>
                    <a:bodyPr/>
                    <a:lstStyle/>
                    <a:p>
                      <a:r>
                        <a:rPr lang="en-US" dirty="0" smtClean="0"/>
                        <a:t>$4,305,000</a:t>
                      </a:r>
                      <a:endParaRPr lang="en-US" dirty="0"/>
                    </a:p>
                  </a:txBody>
                  <a:tcPr/>
                </a:tc>
                <a:tc>
                  <a:txBody>
                    <a:bodyPr/>
                    <a:lstStyle/>
                    <a:p>
                      <a:r>
                        <a:rPr lang="en-US" dirty="0" smtClean="0"/>
                        <a:t>$32,305,000</a:t>
                      </a:r>
                      <a:endParaRPr lang="en-US" dirty="0"/>
                    </a:p>
                  </a:txBody>
                  <a:tcPr/>
                </a:tc>
              </a:tr>
              <a:tr h="824129">
                <a:tc>
                  <a:txBody>
                    <a:bodyPr/>
                    <a:lstStyle/>
                    <a:p>
                      <a:r>
                        <a:rPr lang="en-US" dirty="0" smtClean="0"/>
                        <a:t>Non-Voted</a:t>
                      </a:r>
                      <a:r>
                        <a:rPr lang="en-US" baseline="0" dirty="0" smtClean="0"/>
                        <a:t> Debt</a:t>
                      </a:r>
                      <a:endParaRPr lang="en-US" dirty="0"/>
                    </a:p>
                  </a:txBody>
                  <a:tcPr/>
                </a:tc>
                <a:tc>
                  <a:txBody>
                    <a:bodyPr/>
                    <a:lstStyle/>
                    <a:p>
                      <a:r>
                        <a:rPr lang="en-US" dirty="0" smtClean="0"/>
                        <a:t>$              0</a:t>
                      </a:r>
                      <a:endParaRPr lang="en-US" dirty="0"/>
                    </a:p>
                  </a:txBody>
                  <a:tcPr/>
                </a:tc>
                <a:tc>
                  <a:txBody>
                    <a:bodyPr/>
                    <a:lstStyle/>
                    <a:p>
                      <a:r>
                        <a:rPr lang="en-US" dirty="0" smtClean="0"/>
                        <a:t>$     400,000</a:t>
                      </a:r>
                      <a:endParaRPr lang="en-US" dirty="0"/>
                    </a:p>
                  </a:txBody>
                  <a:tcPr/>
                </a:tc>
                <a:tc>
                  <a:txBody>
                    <a:bodyPr/>
                    <a:lstStyle/>
                    <a:p>
                      <a:r>
                        <a:rPr lang="en-US" dirty="0" smtClean="0"/>
                        <a:t>$             0</a:t>
                      </a:r>
                      <a:endParaRPr lang="en-US" dirty="0"/>
                    </a:p>
                  </a:txBody>
                  <a:tcPr/>
                </a:tc>
                <a:tc>
                  <a:txBody>
                    <a:bodyPr/>
                    <a:lstStyle/>
                    <a:p>
                      <a:r>
                        <a:rPr lang="en-US" dirty="0" smtClean="0"/>
                        <a:t>$     400,000</a:t>
                      </a:r>
                      <a:endParaRPr lang="en-US" dirty="0"/>
                    </a:p>
                  </a:txBody>
                  <a:tcPr/>
                </a:tc>
              </a:tr>
              <a:tr h="711301">
                <a:tc>
                  <a:txBody>
                    <a:bodyPr/>
                    <a:lstStyle/>
                    <a:p>
                      <a:r>
                        <a:rPr lang="en-US" dirty="0" smtClean="0"/>
                        <a:t>Total</a:t>
                      </a:r>
                      <a:endParaRPr lang="en-US" dirty="0"/>
                    </a:p>
                  </a:txBody>
                  <a:tcPr/>
                </a:tc>
                <a:tc>
                  <a:txBody>
                    <a:bodyPr/>
                    <a:lstStyle/>
                    <a:p>
                      <a:r>
                        <a:rPr lang="en-US" dirty="0" smtClean="0"/>
                        <a:t>$7,555,000</a:t>
                      </a:r>
                      <a:endParaRPr lang="en-US" dirty="0"/>
                    </a:p>
                  </a:txBody>
                  <a:tcPr/>
                </a:tc>
                <a:tc>
                  <a:txBody>
                    <a:bodyPr/>
                    <a:lstStyle/>
                    <a:p>
                      <a:r>
                        <a:rPr lang="en-US" dirty="0" smtClean="0"/>
                        <a:t>$29,455,000</a:t>
                      </a:r>
                      <a:endParaRPr lang="en-US" dirty="0"/>
                    </a:p>
                  </a:txBody>
                  <a:tcPr/>
                </a:tc>
                <a:tc>
                  <a:txBody>
                    <a:bodyPr/>
                    <a:lstStyle/>
                    <a:p>
                      <a:r>
                        <a:rPr lang="en-US" dirty="0" smtClean="0"/>
                        <a:t>$4,305,000</a:t>
                      </a:r>
                      <a:endParaRPr lang="en-US" dirty="0"/>
                    </a:p>
                  </a:txBody>
                  <a:tcPr/>
                </a:tc>
                <a:tc>
                  <a:txBody>
                    <a:bodyPr/>
                    <a:lstStyle/>
                    <a:p>
                      <a:r>
                        <a:rPr lang="en-US" dirty="0" smtClean="0"/>
                        <a:t>$32,705,000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$214,458</a:t>
            </a:r>
          </a:p>
          <a:p>
            <a:pPr>
              <a:buClr>
                <a:schemeClr val="tx2"/>
              </a:buClr>
              <a:buNone/>
            </a:pPr>
            <a:endParaRPr lang="en-US" sz="1400" dirty="0" smtClean="0"/>
          </a:p>
          <a:p>
            <a:pPr>
              <a:buClr>
                <a:schemeClr val="tx2"/>
              </a:buClr>
              <a:buFont typeface="Wingdings" pitchFamily="2" charset="2"/>
              <a:buChar char="q"/>
            </a:pPr>
            <a:r>
              <a:rPr lang="en-US" dirty="0" smtClean="0"/>
              <a:t>  Revenues				$ 293,119</a:t>
            </a:r>
          </a:p>
          <a:p>
            <a:pPr>
              <a:buClr>
                <a:schemeClr val="tx2"/>
              </a:buClr>
              <a:buNone/>
            </a:pPr>
            <a:endParaRPr lang="en-US" sz="1400" dirty="0" smtClean="0"/>
          </a:p>
          <a:p>
            <a:pPr>
              <a:buClr>
                <a:schemeClr val="tx2"/>
              </a:buClr>
              <a:buFont typeface="Wingdings" pitchFamily="2" charset="2"/>
              <a:buChar char="q"/>
            </a:pPr>
            <a:r>
              <a:rPr lang="en-US" dirty="0" smtClean="0"/>
              <a:t>  Expenditures				$ 295,721</a:t>
            </a:r>
          </a:p>
          <a:p>
            <a:pPr>
              <a:buClr>
                <a:schemeClr val="tx2"/>
              </a:buClr>
              <a:buNone/>
            </a:pPr>
            <a:endParaRPr lang="en-US" sz="1400" dirty="0" smtClean="0"/>
          </a:p>
          <a:p>
            <a:pPr>
              <a:buClr>
                <a:schemeClr val="tx2"/>
              </a:buClr>
              <a:buFont typeface="Wingdings" pitchFamily="2" charset="2"/>
              <a:buChar char="q"/>
            </a:pPr>
            <a:r>
              <a:rPr lang="en-US" dirty="0" smtClean="0"/>
              <a:t>  Ending Fund Balance			$211,857</a:t>
            </a:r>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$4,041,967</a:t>
            </a:r>
          </a:p>
          <a:p>
            <a:pPr>
              <a:buClr>
                <a:schemeClr val="tx2"/>
              </a:buClr>
              <a:buNone/>
            </a:pPr>
            <a:endParaRPr lang="en-US" sz="1400" dirty="0" smtClean="0"/>
          </a:p>
          <a:p>
            <a:pPr>
              <a:buClr>
                <a:schemeClr val="tx2"/>
              </a:buClr>
              <a:buFont typeface="Wingdings" pitchFamily="2" charset="2"/>
              <a:buChar char="q"/>
            </a:pPr>
            <a:r>
              <a:rPr lang="en-US" dirty="0" smtClean="0"/>
              <a:t>  Revenues				$   805,423</a:t>
            </a:r>
          </a:p>
          <a:p>
            <a:pPr>
              <a:buClr>
                <a:schemeClr val="tx2"/>
              </a:buClr>
              <a:buNone/>
            </a:pPr>
            <a:endParaRPr lang="en-US" sz="1400" dirty="0" smtClean="0"/>
          </a:p>
          <a:p>
            <a:pPr>
              <a:buClr>
                <a:schemeClr val="tx2"/>
              </a:buClr>
              <a:buFont typeface="Wingdings" pitchFamily="2" charset="2"/>
              <a:buChar char="q"/>
            </a:pPr>
            <a:r>
              <a:rPr lang="en-US" dirty="0" smtClean="0"/>
              <a:t>  Expenditures				$1,478,274</a:t>
            </a:r>
          </a:p>
          <a:p>
            <a:pPr>
              <a:buClr>
                <a:schemeClr val="tx2"/>
              </a:buClr>
              <a:buNone/>
            </a:pPr>
            <a:endParaRPr lang="en-US" sz="1400" dirty="0" smtClean="0"/>
          </a:p>
          <a:p>
            <a:pPr>
              <a:buClr>
                <a:schemeClr val="tx2"/>
              </a:buClr>
              <a:buFont typeface="Wingdings" pitchFamily="2" charset="2"/>
              <a:buChar char="q"/>
            </a:pPr>
            <a:r>
              <a:rPr lang="en-US" dirty="0" smtClean="0"/>
              <a:t>  Ending Fund Balance			$3,369,116</a:t>
            </a:r>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Fund Balance Summary</a:t>
            </a:r>
            <a:endParaRPr lang="en-US" dirty="0"/>
          </a:p>
        </p:txBody>
      </p:sp>
      <p:sp>
        <p:nvSpPr>
          <p:cNvPr id="3" name="Content Placeholder 2"/>
          <p:cNvSpPr>
            <a:spLocks noGrp="1"/>
          </p:cNvSpPr>
          <p:nvPr>
            <p:ph sz="quarter" idx="1"/>
          </p:nvPr>
        </p:nvSpPr>
        <p:spPr/>
        <p:txBody>
          <a:bodyPr/>
          <a:lstStyle/>
          <a:p>
            <a:r>
              <a:rPr lang="en-US" dirty="0" smtClean="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1712520"/>
              </p:ext>
            </p:extLst>
          </p:nvPr>
        </p:nvGraphicFramePr>
        <p:xfrm>
          <a:off x="990600" y="2895600"/>
          <a:ext cx="7391400" cy="2992120"/>
        </p:xfrm>
        <a:graphic>
          <a:graphicData uri="http://schemas.openxmlformats.org/drawingml/2006/table">
            <a:tbl>
              <a:tblPr firstRow="1" bandRow="1">
                <a:tableStyleId>{5C22544A-7EE6-4342-B048-85BDC9FD1C3A}</a:tableStyleId>
              </a:tblPr>
              <a:tblGrid>
                <a:gridCol w="1447800"/>
                <a:gridCol w="1981200"/>
                <a:gridCol w="1905000"/>
                <a:gridCol w="2057400"/>
              </a:tblGrid>
              <a:tr h="396240">
                <a:tc>
                  <a:txBody>
                    <a:bodyPr/>
                    <a:lstStyle/>
                    <a:p>
                      <a:pPr algn="ctr"/>
                      <a:r>
                        <a:rPr lang="en-US" dirty="0" smtClean="0"/>
                        <a:t>Year Ended</a:t>
                      </a:r>
                      <a:endParaRPr lang="en-US" dirty="0"/>
                    </a:p>
                  </a:txBody>
                  <a:tcPr/>
                </a:tc>
                <a:tc>
                  <a:txBody>
                    <a:bodyPr/>
                    <a:lstStyle/>
                    <a:p>
                      <a:pPr algn="ctr"/>
                      <a:r>
                        <a:rPr lang="en-US" dirty="0" smtClean="0"/>
                        <a:t>% of Expenditures</a:t>
                      </a:r>
                      <a:endParaRPr lang="en-US" dirty="0"/>
                    </a:p>
                  </a:txBody>
                  <a:tcPr/>
                </a:tc>
                <a:tc>
                  <a:txBody>
                    <a:bodyPr/>
                    <a:lstStyle/>
                    <a:p>
                      <a:pPr algn="ctr"/>
                      <a:r>
                        <a:rPr lang="en-US" dirty="0" smtClean="0"/>
                        <a:t>Budget</a:t>
                      </a:r>
                      <a:endParaRPr lang="en-US" dirty="0"/>
                    </a:p>
                  </a:txBody>
                  <a:tcPr/>
                </a:tc>
                <a:tc>
                  <a:txBody>
                    <a:bodyPr/>
                    <a:lstStyle/>
                    <a:p>
                      <a:pPr algn="ctr"/>
                      <a:r>
                        <a:rPr lang="en-US" dirty="0" smtClean="0"/>
                        <a:t>Total Fund</a:t>
                      </a:r>
                      <a:r>
                        <a:rPr lang="en-US" baseline="0" dirty="0" smtClean="0"/>
                        <a:t> Balance</a:t>
                      </a:r>
                      <a:endParaRPr lang="en-US" dirty="0"/>
                    </a:p>
                  </a:txBody>
                  <a:tcPr/>
                </a:tc>
              </a:tr>
              <a:tr h="370840">
                <a:tc>
                  <a:txBody>
                    <a:bodyPr/>
                    <a:lstStyle/>
                    <a:p>
                      <a:pPr algn="ctr" fontAlgn="b"/>
                      <a:r>
                        <a:rPr lang="en-US" sz="1200" b="0" i="0" u="none" strike="noStrike" dirty="0">
                          <a:effectLst/>
                          <a:latin typeface="Arial"/>
                        </a:rPr>
                        <a:t>2006</a:t>
                      </a:r>
                    </a:p>
                  </a:txBody>
                  <a:tcPr marL="9525" marR="9525" marT="9525" marB="0" anchor="b"/>
                </a:tc>
                <a:tc>
                  <a:txBody>
                    <a:bodyPr/>
                    <a:lstStyle/>
                    <a:p>
                      <a:pPr algn="ctr" fontAlgn="b"/>
                      <a:r>
                        <a:rPr lang="en-US" sz="1200" b="0" i="0" u="none" strike="noStrike" dirty="0">
                          <a:effectLst/>
                          <a:latin typeface="Arial"/>
                        </a:rPr>
                        <a:t>4.8%</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16,482,778.00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796,138.00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2007</a:t>
                      </a:r>
                    </a:p>
                  </a:txBody>
                  <a:tcPr marL="9525" marR="9525" marT="9525" marB="0" anchor="b"/>
                </a:tc>
                <a:tc>
                  <a:txBody>
                    <a:bodyPr/>
                    <a:lstStyle/>
                    <a:p>
                      <a:pPr algn="ctr" fontAlgn="b"/>
                      <a:r>
                        <a:rPr lang="en-US" sz="1200" b="0" i="0" u="none" strike="noStrike">
                          <a:effectLst/>
                          <a:latin typeface="Arial"/>
                        </a:rPr>
                        <a:t>4.4%</a:t>
                      </a:r>
                    </a:p>
                  </a:txBody>
                  <a:tcPr marL="9525" marR="9525" marT="9525" marB="0" anchor="b"/>
                </a:tc>
                <a:tc>
                  <a:txBody>
                    <a:bodyPr/>
                    <a:lstStyle/>
                    <a:p>
                      <a:pPr algn="r" fontAlgn="b"/>
                      <a:r>
                        <a:rPr lang="en-US" sz="1200" b="0" i="0" u="none" strike="noStrike" dirty="0">
                          <a:effectLst/>
                          <a:latin typeface="Arial"/>
                        </a:rPr>
                        <a:t> $    18,305,087.00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805,289.00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2008</a:t>
                      </a:r>
                    </a:p>
                  </a:txBody>
                  <a:tcPr marL="9525" marR="9525" marT="9525" marB="0" anchor="b"/>
                </a:tc>
                <a:tc>
                  <a:txBody>
                    <a:bodyPr/>
                    <a:lstStyle/>
                    <a:p>
                      <a:pPr algn="ctr" fontAlgn="b"/>
                      <a:r>
                        <a:rPr lang="en-US" sz="1200" b="0" i="0" u="none" strike="noStrike">
                          <a:effectLst/>
                          <a:latin typeface="Arial"/>
                        </a:rPr>
                        <a:t>4.4%</a:t>
                      </a:r>
                    </a:p>
                  </a:txBody>
                  <a:tcPr marL="9525" marR="9525" marT="9525" marB="0" anchor="b"/>
                </a:tc>
                <a:tc>
                  <a:txBody>
                    <a:bodyPr/>
                    <a:lstStyle/>
                    <a:p>
                      <a:pPr algn="r" fontAlgn="b"/>
                      <a:r>
                        <a:rPr lang="en-US" sz="1200" b="0" i="0" u="none" strike="noStrike" dirty="0">
                          <a:effectLst/>
                          <a:latin typeface="Arial"/>
                        </a:rPr>
                        <a:t> $    19,582,661.00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860,620.00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2009</a:t>
                      </a:r>
                    </a:p>
                  </a:txBody>
                  <a:tcPr marL="9525" marR="9525" marT="9525" marB="0" anchor="b"/>
                </a:tc>
                <a:tc>
                  <a:txBody>
                    <a:bodyPr/>
                    <a:lstStyle/>
                    <a:p>
                      <a:pPr algn="ctr" fontAlgn="b"/>
                      <a:r>
                        <a:rPr lang="en-US" sz="1200" b="0" i="0" u="none" strike="noStrike">
                          <a:effectLst/>
                          <a:latin typeface="Arial"/>
                        </a:rPr>
                        <a:t>6.2%</a:t>
                      </a:r>
                    </a:p>
                  </a:txBody>
                  <a:tcPr marL="9525" marR="9525" marT="9525" marB="0" anchor="b"/>
                </a:tc>
                <a:tc>
                  <a:txBody>
                    <a:bodyPr/>
                    <a:lstStyle/>
                    <a:p>
                      <a:pPr algn="r" fontAlgn="b"/>
                      <a:r>
                        <a:rPr lang="en-US" sz="1200" b="0" i="0" u="none" strike="noStrike" dirty="0">
                          <a:effectLst/>
                          <a:latin typeface="Arial"/>
                        </a:rPr>
                        <a:t> $    21,340,015.00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1,316,966.00 </a:t>
                      </a:r>
                    </a:p>
                  </a:txBody>
                  <a:tcPr marL="9525" marR="9525" marT="9525" marB="0" anchor="b"/>
                </a:tc>
              </a:tr>
              <a:tr h="370840">
                <a:tc>
                  <a:txBody>
                    <a:bodyPr/>
                    <a:lstStyle/>
                    <a:p>
                      <a:pPr algn="ctr" fontAlgn="b"/>
                      <a:r>
                        <a:rPr lang="en-US" sz="1200" b="0" i="0" u="none" strike="noStrike">
                          <a:effectLst/>
                          <a:latin typeface="Arial"/>
                        </a:rPr>
                        <a:t>2010</a:t>
                      </a:r>
                    </a:p>
                  </a:txBody>
                  <a:tcPr marL="9525" marR="9525" marT="9525" marB="0" anchor="b"/>
                </a:tc>
                <a:tc>
                  <a:txBody>
                    <a:bodyPr/>
                    <a:lstStyle/>
                    <a:p>
                      <a:pPr algn="ctr" fontAlgn="b"/>
                      <a:r>
                        <a:rPr lang="en-US" sz="1200" b="0" i="0" u="none" strike="noStrike">
                          <a:effectLst/>
                          <a:latin typeface="Arial"/>
                        </a:rPr>
                        <a:t>8.8%</a:t>
                      </a:r>
                    </a:p>
                  </a:txBody>
                  <a:tcPr marL="9525" marR="9525" marT="9525" marB="0" anchor="b"/>
                </a:tc>
                <a:tc>
                  <a:txBody>
                    <a:bodyPr/>
                    <a:lstStyle/>
                    <a:p>
                      <a:pPr algn="r" fontAlgn="b"/>
                      <a:r>
                        <a:rPr lang="en-US" sz="1200" b="0" i="0" u="none" strike="noStrike" dirty="0">
                          <a:effectLst/>
                          <a:latin typeface="Arial"/>
                        </a:rPr>
                        <a:t> $    20,203,854.00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1,772,478.00 </a:t>
                      </a:r>
                    </a:p>
                  </a:txBody>
                  <a:tcPr marL="9525" marR="9525" marT="9525" marB="0" anchor="b"/>
                </a:tc>
              </a:tr>
              <a:tr h="370840">
                <a:tc>
                  <a:txBody>
                    <a:bodyPr/>
                    <a:lstStyle/>
                    <a:p>
                      <a:pPr algn="ctr" fontAlgn="b"/>
                      <a:r>
                        <a:rPr lang="en-US" sz="1200" b="0" i="0" u="none" strike="noStrike">
                          <a:effectLst/>
                          <a:latin typeface="Arial"/>
                        </a:rPr>
                        <a:t>2011</a:t>
                      </a:r>
                    </a:p>
                  </a:txBody>
                  <a:tcPr marL="9525" marR="9525" marT="9525" marB="0" anchor="b"/>
                </a:tc>
                <a:tc>
                  <a:txBody>
                    <a:bodyPr/>
                    <a:lstStyle/>
                    <a:p>
                      <a:pPr algn="ctr" fontAlgn="b"/>
                      <a:r>
                        <a:rPr lang="en-US" sz="1200" b="0" i="0" u="none" strike="noStrike">
                          <a:effectLst/>
                          <a:latin typeface="Arial"/>
                        </a:rPr>
                        <a:t>11.8%</a:t>
                      </a:r>
                    </a:p>
                  </a:txBody>
                  <a:tcPr marL="9525" marR="9525" marT="9525" marB="0" anchor="b"/>
                </a:tc>
                <a:tc>
                  <a:txBody>
                    <a:bodyPr/>
                    <a:lstStyle/>
                    <a:p>
                      <a:pPr algn="r" fontAlgn="b"/>
                      <a:r>
                        <a:rPr lang="en-US" sz="1200" b="0" i="0" u="none" strike="noStrike">
                          <a:effectLst/>
                          <a:latin typeface="Arial"/>
                        </a:rPr>
                        <a:t> $    20,707,518.00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a:effectLst/>
                          <a:latin typeface="Arial"/>
                        </a:rPr>
                        <a:t>14.1%</a:t>
                      </a:r>
                    </a:p>
                  </a:txBody>
                  <a:tcPr marL="9525" marR="9525" marT="9525" marB="0" anchor="b"/>
                </a:tc>
                <a:tc>
                  <a:txBody>
                    <a:bodyPr/>
                    <a:lstStyle/>
                    <a:p>
                      <a:pPr algn="r" fontAlgn="b"/>
                      <a:r>
                        <a:rPr lang="en-US" sz="1200" b="0" i="0" u="none" strike="noStrike">
                          <a:effectLst/>
                          <a:latin typeface="Arial"/>
                        </a:rPr>
                        <a:t> $    21,029,248.00 </a:t>
                      </a:r>
                    </a:p>
                  </a:txBody>
                  <a:tcPr marL="9525" marR="9525" marT="9525" marB="0" anchor="b"/>
                </a:tc>
                <a:tc>
                  <a:txBody>
                    <a:bodyPr/>
                    <a:lstStyle/>
                    <a:p>
                      <a:pPr algn="r" fontAlgn="b"/>
                      <a:r>
                        <a:rPr lang="en-US" sz="1200" b="0" i="0" u="none" strike="noStrike" dirty="0">
                          <a:effectLst/>
                          <a:latin typeface="Arial"/>
                        </a:rPr>
                        <a:t> </a:t>
                      </a:r>
                      <a:r>
                        <a:rPr lang="en-US" sz="1200" b="0" i="0" u="none" strike="noStrike">
                          <a:effectLst/>
                          <a:latin typeface="Arial"/>
                        </a:rPr>
                        <a:t>$  </a:t>
                      </a:r>
                      <a:r>
                        <a:rPr lang="en-US" sz="1200" b="0" i="0" u="none" strike="noStrike" smtClean="0">
                          <a:effectLst/>
                          <a:latin typeface="Arial"/>
                        </a:rPr>
                        <a:t> </a:t>
                      </a:r>
                      <a:r>
                        <a:rPr lang="en-US" sz="1200" b="0" i="0" u="none" strike="noStrike" dirty="0">
                          <a:effectLst/>
                          <a:latin typeface="Arial"/>
                        </a:rPr>
                        <a:t>2,967,227.00 </a:t>
                      </a: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Balance/Enrollment</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268868460"/>
              </p:ext>
            </p:extLst>
          </p:nvPr>
        </p:nvGraphicFramePr>
        <p:xfrm>
          <a:off x="457200" y="1828800"/>
          <a:ext cx="7620000" cy="4287520"/>
        </p:xfrm>
        <a:graphic>
          <a:graphicData uri="http://schemas.openxmlformats.org/drawingml/2006/table">
            <a:tbl>
              <a:tblPr firstRow="1" bandRow="1">
                <a:tableStyleId>{5C22544A-7EE6-4342-B048-85BDC9FD1C3A}</a:tableStyleId>
              </a:tblPr>
              <a:tblGrid>
                <a:gridCol w="2667000"/>
                <a:gridCol w="2413000"/>
                <a:gridCol w="2540000"/>
              </a:tblGrid>
              <a:tr h="370840">
                <a:tc>
                  <a:txBody>
                    <a:bodyPr/>
                    <a:lstStyle/>
                    <a:p>
                      <a:endParaRPr lang="en-US" dirty="0"/>
                    </a:p>
                  </a:txBody>
                  <a:tcPr/>
                </a:tc>
                <a:tc>
                  <a:txBody>
                    <a:bodyPr/>
                    <a:lstStyle/>
                    <a:p>
                      <a:r>
                        <a:rPr lang="en-US" dirty="0" smtClean="0"/>
                        <a:t>August 31, 2012</a:t>
                      </a:r>
                      <a:endParaRPr lang="en-US" dirty="0"/>
                    </a:p>
                  </a:txBody>
                  <a:tcPr/>
                </a:tc>
                <a:tc>
                  <a:txBody>
                    <a:bodyPr/>
                    <a:lstStyle/>
                    <a:p>
                      <a:r>
                        <a:rPr lang="en-US" dirty="0" smtClean="0"/>
                        <a:t>August</a:t>
                      </a:r>
                      <a:r>
                        <a:rPr lang="en-US" baseline="0" dirty="0" smtClean="0"/>
                        <a:t> 31, 2011</a:t>
                      </a:r>
                      <a:endParaRPr lang="en-US" dirty="0"/>
                    </a:p>
                  </a:txBody>
                  <a:tcPr/>
                </a:tc>
              </a:tr>
              <a:tr h="370840">
                <a:tc>
                  <a:txBody>
                    <a:bodyPr/>
                    <a:lstStyle/>
                    <a:p>
                      <a:r>
                        <a:rPr lang="en-US" dirty="0" smtClean="0"/>
                        <a:t>Total Ending Fund Balance</a:t>
                      </a:r>
                      <a:endParaRPr lang="en-US" dirty="0"/>
                    </a:p>
                  </a:txBody>
                  <a:tcPr/>
                </a:tc>
                <a:tc>
                  <a:txBody>
                    <a:bodyPr/>
                    <a:lstStyle/>
                    <a:p>
                      <a:pPr algn="ctr"/>
                      <a:r>
                        <a:rPr lang="en-US" dirty="0" smtClean="0"/>
                        <a:t>$2,967,227</a:t>
                      </a:r>
                      <a:endParaRPr lang="en-US" dirty="0"/>
                    </a:p>
                  </a:txBody>
                  <a:tcPr/>
                </a:tc>
                <a:tc>
                  <a:txBody>
                    <a:bodyPr/>
                    <a:lstStyle/>
                    <a:p>
                      <a:pPr algn="ctr"/>
                      <a:r>
                        <a:rPr lang="en-US" dirty="0" smtClean="0"/>
                        <a:t>$2,436,449</a:t>
                      </a:r>
                      <a:endParaRPr lang="en-US" dirty="0"/>
                    </a:p>
                  </a:txBody>
                  <a:tcPr/>
                </a:tc>
              </a:tr>
              <a:tr h="370840">
                <a:tc>
                  <a:txBody>
                    <a:bodyPr/>
                    <a:lstStyle/>
                    <a:p>
                      <a:r>
                        <a:rPr lang="en-US" dirty="0" smtClean="0"/>
                        <a:t>    </a:t>
                      </a:r>
                      <a:r>
                        <a:rPr lang="en-US" sz="1400" dirty="0" smtClean="0"/>
                        <a:t>Reserved for State Forest</a:t>
                      </a:r>
                      <a:endParaRPr lang="en-US" sz="1400" dirty="0"/>
                    </a:p>
                  </a:txBody>
                  <a:tcPr/>
                </a:tc>
                <a:tc>
                  <a:txBody>
                    <a:bodyPr/>
                    <a:lstStyle/>
                    <a:p>
                      <a:pPr algn="ctr"/>
                      <a:r>
                        <a:rPr lang="en-US" dirty="0" smtClean="0"/>
                        <a:t>$     66,703</a:t>
                      </a:r>
                      <a:endParaRPr lang="en-US" dirty="0"/>
                    </a:p>
                  </a:txBody>
                  <a:tcPr/>
                </a:tc>
                <a:tc>
                  <a:txBody>
                    <a:bodyPr/>
                    <a:lstStyle/>
                    <a:p>
                      <a:pPr algn="ctr"/>
                      <a:r>
                        <a:rPr lang="en-US" dirty="0" smtClean="0"/>
                        <a:t>$     27,360</a:t>
                      </a:r>
                      <a:endParaRPr lang="en-US" dirty="0"/>
                    </a:p>
                  </a:txBody>
                  <a:tcPr/>
                </a:tc>
              </a:tr>
              <a:tr h="370840">
                <a:tc>
                  <a:txBody>
                    <a:bodyPr/>
                    <a:lstStyle/>
                    <a:p>
                      <a:r>
                        <a:rPr lang="en-US" dirty="0" smtClean="0"/>
                        <a:t>    </a:t>
                      </a:r>
                      <a:r>
                        <a:rPr lang="en-US" sz="1400" dirty="0" smtClean="0"/>
                        <a:t>Reserved for Prepaid</a:t>
                      </a:r>
                      <a:r>
                        <a:rPr lang="en-US" sz="1400" baseline="0" dirty="0" smtClean="0"/>
                        <a:t> </a:t>
                      </a:r>
                      <a:r>
                        <a:rPr lang="en-US" sz="1400" baseline="0" dirty="0" err="1" smtClean="0"/>
                        <a:t>Exp</a:t>
                      </a:r>
                      <a:endParaRPr lang="en-US" sz="1400" dirty="0"/>
                    </a:p>
                  </a:txBody>
                  <a:tcPr/>
                </a:tc>
                <a:tc>
                  <a:txBody>
                    <a:bodyPr/>
                    <a:lstStyle/>
                    <a:p>
                      <a:pPr algn="ctr"/>
                      <a:r>
                        <a:rPr lang="en-US" dirty="0" smtClean="0"/>
                        <a:t>$   150,513</a:t>
                      </a:r>
                      <a:endParaRPr lang="en-US" dirty="0"/>
                    </a:p>
                  </a:txBody>
                  <a:tcPr/>
                </a:tc>
                <a:tc>
                  <a:txBody>
                    <a:bodyPr/>
                    <a:lstStyle/>
                    <a:p>
                      <a:pPr algn="ctr"/>
                      <a:r>
                        <a:rPr lang="en-US" dirty="0" smtClean="0"/>
                        <a:t>$   250,849</a:t>
                      </a:r>
                      <a:endParaRPr lang="en-US" dirty="0"/>
                    </a:p>
                  </a:txBody>
                  <a:tcPr/>
                </a:tc>
              </a:tr>
              <a:tr h="370840">
                <a:tc>
                  <a:txBody>
                    <a:bodyPr/>
                    <a:lstStyle/>
                    <a:p>
                      <a:r>
                        <a:rPr lang="en-US" dirty="0" smtClean="0"/>
                        <a:t>    </a:t>
                      </a:r>
                      <a:r>
                        <a:rPr lang="en-US" sz="1400" dirty="0" smtClean="0"/>
                        <a:t>Assigned</a:t>
                      </a:r>
                      <a:r>
                        <a:rPr lang="en-US" sz="1400" baseline="0" dirty="0" smtClean="0"/>
                        <a:t> for KWRL Project</a:t>
                      </a:r>
                      <a:endParaRPr lang="en-US" sz="1400" dirty="0"/>
                    </a:p>
                  </a:txBody>
                  <a:tcPr/>
                </a:tc>
                <a:tc>
                  <a:txBody>
                    <a:bodyPr/>
                    <a:lstStyle/>
                    <a:p>
                      <a:pPr algn="ctr"/>
                      <a:r>
                        <a:rPr lang="en-US" dirty="0" smtClean="0"/>
                        <a:t>$   350,000</a:t>
                      </a:r>
                      <a:endParaRPr lang="en-US" dirty="0"/>
                    </a:p>
                  </a:txBody>
                  <a:tcPr/>
                </a:tc>
                <a:tc>
                  <a:txBody>
                    <a:bodyPr/>
                    <a:lstStyle/>
                    <a:p>
                      <a:pPr algn="ctr"/>
                      <a:r>
                        <a:rPr lang="en-US" dirty="0" smtClean="0"/>
                        <a:t>$              0</a:t>
                      </a:r>
                      <a:endParaRPr lang="en-US" dirty="0"/>
                    </a:p>
                  </a:txBody>
                  <a:tcPr/>
                </a:tc>
              </a:tr>
              <a:tr h="370840">
                <a:tc>
                  <a:txBody>
                    <a:bodyPr/>
                    <a:lstStyle/>
                    <a:p>
                      <a:r>
                        <a:rPr lang="en-US" dirty="0" smtClean="0"/>
                        <a:t>    </a:t>
                      </a:r>
                      <a:r>
                        <a:rPr lang="en-US" sz="1400" dirty="0" smtClean="0"/>
                        <a:t>Assigned</a:t>
                      </a:r>
                      <a:r>
                        <a:rPr lang="en-US" sz="1400" baseline="0" dirty="0" smtClean="0"/>
                        <a:t> for Building/</a:t>
                      </a:r>
                      <a:r>
                        <a:rPr lang="en-US" sz="1400" baseline="0" dirty="0" err="1" smtClean="0"/>
                        <a:t>Dept</a:t>
                      </a:r>
                      <a:r>
                        <a:rPr lang="en-US" sz="1400" baseline="0" dirty="0" smtClean="0"/>
                        <a:t> CO</a:t>
                      </a:r>
                      <a:endParaRPr lang="en-US" sz="1400" dirty="0"/>
                    </a:p>
                  </a:txBody>
                  <a:tcPr/>
                </a:tc>
                <a:tc>
                  <a:txBody>
                    <a:bodyPr/>
                    <a:lstStyle/>
                    <a:p>
                      <a:pPr algn="ctr"/>
                      <a:r>
                        <a:rPr lang="en-US" dirty="0" smtClean="0"/>
                        <a:t>$   154,212</a:t>
                      </a:r>
                      <a:endParaRPr lang="en-US" dirty="0"/>
                    </a:p>
                  </a:txBody>
                  <a:tcPr/>
                </a:tc>
                <a:tc>
                  <a:txBody>
                    <a:bodyPr/>
                    <a:lstStyle/>
                    <a:p>
                      <a:pPr algn="ctr"/>
                      <a:r>
                        <a:rPr lang="en-US" dirty="0" smtClean="0"/>
                        <a:t>$   167,393</a:t>
                      </a:r>
                      <a:endParaRPr lang="en-US" dirty="0"/>
                    </a:p>
                  </a:txBody>
                  <a:tcPr/>
                </a:tc>
              </a:tr>
              <a:tr h="370840">
                <a:tc>
                  <a:txBody>
                    <a:bodyPr/>
                    <a:lstStyle/>
                    <a:p>
                      <a:r>
                        <a:rPr lang="en-US" dirty="0" smtClean="0"/>
                        <a:t>Unreserved</a:t>
                      </a:r>
                      <a:r>
                        <a:rPr lang="en-US" baseline="0" dirty="0" smtClean="0"/>
                        <a:t> Fund Balance</a:t>
                      </a:r>
                      <a:endParaRPr lang="en-US" dirty="0"/>
                    </a:p>
                  </a:txBody>
                  <a:tcPr/>
                </a:tc>
                <a:tc>
                  <a:txBody>
                    <a:bodyPr/>
                    <a:lstStyle/>
                    <a:p>
                      <a:pPr algn="ctr"/>
                      <a:r>
                        <a:rPr lang="en-US" dirty="0" smtClean="0"/>
                        <a:t>$2,245,800</a:t>
                      </a:r>
                      <a:endParaRPr lang="en-US" dirty="0"/>
                    </a:p>
                  </a:txBody>
                  <a:tcPr/>
                </a:tc>
                <a:tc>
                  <a:txBody>
                    <a:bodyPr/>
                    <a:lstStyle/>
                    <a:p>
                      <a:pPr algn="ctr"/>
                      <a:r>
                        <a:rPr lang="en-US" dirty="0" smtClean="0"/>
                        <a:t>$1,990,847</a:t>
                      </a:r>
                      <a:endParaRPr lang="en-US" dirty="0"/>
                    </a:p>
                  </a:txBody>
                  <a:tcPr/>
                </a:tc>
              </a:tr>
              <a:tr h="370840">
                <a:tc>
                  <a:txBody>
                    <a:bodyPr/>
                    <a:lstStyle/>
                    <a:p>
                      <a:pPr algn="l"/>
                      <a:r>
                        <a:rPr lang="en-US" sz="1600" baseline="0" dirty="0" smtClean="0"/>
                        <a:t>Unreserved </a:t>
                      </a:r>
                      <a:r>
                        <a:rPr lang="en-US" sz="1600" baseline="0" dirty="0" smtClean="0"/>
                        <a:t>FB Increase from </a:t>
                      </a:r>
                      <a:r>
                        <a:rPr lang="en-US" sz="1600" baseline="0" dirty="0" smtClean="0"/>
                        <a:t>                                                     10-11 </a:t>
                      </a:r>
                      <a:r>
                        <a:rPr lang="en-US" sz="1600" baseline="0" dirty="0" smtClean="0"/>
                        <a:t>to 11-12</a:t>
                      </a:r>
                      <a:endParaRPr lang="en-US" sz="1600" dirty="0"/>
                    </a:p>
                  </a:txBody>
                  <a:tcPr/>
                </a:tc>
                <a:tc>
                  <a:txBody>
                    <a:bodyPr/>
                    <a:lstStyle/>
                    <a:p>
                      <a:pPr algn="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   254,953</a:t>
                      </a:r>
                    </a:p>
                  </a:txBody>
                  <a:tcPr/>
                </a:tc>
              </a:tr>
              <a:tr h="370840">
                <a:tc>
                  <a:txBody>
                    <a:bodyPr/>
                    <a:lstStyle/>
                    <a:p>
                      <a:endParaRPr lang="en-US" sz="1600"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sz="1600" baseline="0" dirty="0" smtClean="0"/>
                        <a:t> BUDGETED ENROLLMENT</a:t>
                      </a:r>
                      <a:endParaRPr lang="en-US" sz="1600" dirty="0"/>
                    </a:p>
                  </a:txBody>
                  <a:tcPr/>
                </a:tc>
                <a:tc>
                  <a:txBody>
                    <a:bodyPr/>
                    <a:lstStyle/>
                    <a:p>
                      <a:pPr algn="ctr"/>
                      <a:r>
                        <a:rPr lang="en-US" dirty="0" smtClean="0"/>
                        <a:t>1,976.50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sz="1600" dirty="0" smtClean="0"/>
                        <a:t>ACTUAL ENROLLMENT</a:t>
                      </a:r>
                      <a:endParaRPr lang="en-US" sz="1600" dirty="0"/>
                    </a:p>
                  </a:txBody>
                  <a:tcPr/>
                </a:tc>
                <a:tc>
                  <a:txBody>
                    <a:bodyPr/>
                    <a:lstStyle/>
                    <a:p>
                      <a:pPr algn="ctr"/>
                      <a:r>
                        <a:rPr lang="en-US" dirty="0" smtClean="0"/>
                        <a:t>2,008.93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32.43</a:t>
                      </a:r>
                      <a:r>
                        <a:rPr lang="en-US" baseline="0" dirty="0" smtClean="0"/>
                        <a:t> FTE Over Budget</a:t>
                      </a:r>
                      <a:endParaRPr lang="en-US" dirty="0" smtClean="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661565670"/>
              </p:ext>
            </p:extLst>
          </p:nvPr>
        </p:nvGraphicFramePr>
        <p:xfrm>
          <a:off x="533400" y="1905000"/>
          <a:ext cx="6934200" cy="3733800"/>
        </p:xfrm>
        <a:graphic>
          <a:graphicData uri="http://schemas.openxmlformats.org/drawingml/2006/table">
            <a:tbl>
              <a:tblPr firstRow="1" bandRow="1">
                <a:tableStyleId>{5C22544A-7EE6-4342-B048-85BDC9FD1C3A}</a:tableStyleId>
              </a:tblPr>
              <a:tblGrid>
                <a:gridCol w="3733800"/>
                <a:gridCol w="1676400"/>
                <a:gridCol w="15240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2011-2012</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2010-2011</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$653,361</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$597,859</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$561,707</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$458,855</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$243,509</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$222,161</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$482,530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$331,437</a:t>
                      </a:r>
                      <a:endParaRPr lang="en-US" sz="1400" b="0" i="0" u="none" strike="noStrike" baseline="0" dirty="0">
                        <a:effectLst/>
                        <a:latin typeface="+mj-lt"/>
                      </a:endParaRPr>
                    </a:p>
                  </a:txBody>
                  <a:tcPr marL="9525" marR="9525" marT="9525" marB="0" anchor="b"/>
                </a:tc>
              </a:tr>
              <a:tr h="304800">
                <a:tc>
                  <a:txBody>
                    <a:bodyPr/>
                    <a:lstStyle/>
                    <a:p>
                      <a:r>
                        <a:rPr lang="en-US" sz="1400" dirty="0" smtClean="0"/>
                        <a:t>Supplies/Services/Travel</a:t>
                      </a:r>
                      <a:endParaRPr lang="en-US" sz="1400" dirty="0"/>
                    </a:p>
                  </a:txBody>
                  <a:tcPr/>
                </a:tc>
                <a:tc>
                  <a:txBody>
                    <a:bodyPr/>
                    <a:lstStyle/>
                    <a:p>
                      <a:pPr algn="ctr" fontAlgn="b"/>
                      <a:r>
                        <a:rPr lang="en-US" sz="1400" b="0" i="0" u="none" strike="noStrike" baseline="0" dirty="0" smtClean="0">
                          <a:effectLst/>
                          <a:latin typeface="+mj-lt"/>
                        </a:rPr>
                        <a:t>$882,648</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$886,926</a:t>
                      </a:r>
                      <a:endParaRPr lang="en-US" sz="1400" b="0" i="0" u="none" strike="noStrike" baseline="0" dirty="0">
                        <a:effectLst/>
                        <a:latin typeface="+mj-lt"/>
                      </a:endParaRPr>
                    </a:p>
                  </a:txBody>
                  <a:tcPr marL="9525" marR="9525" marT="9525" marB="0" anchor="b"/>
                </a:tc>
              </a:tr>
              <a:tr h="304800">
                <a:tc>
                  <a:txBody>
                    <a:bodyPr/>
                    <a:lstStyle/>
                    <a:p>
                      <a:r>
                        <a:rPr lang="en-US" sz="1400" dirty="0" smtClean="0"/>
                        <a:t>Certificated</a:t>
                      </a:r>
                      <a:r>
                        <a:rPr lang="en-US" sz="1400" baseline="0" dirty="0" smtClean="0"/>
                        <a:t> Substitutes</a:t>
                      </a:r>
                      <a:endParaRPr lang="en-US" sz="1400" dirty="0"/>
                    </a:p>
                  </a:txBody>
                  <a:tcPr/>
                </a:tc>
                <a:tc>
                  <a:txBody>
                    <a:bodyPr/>
                    <a:lstStyle/>
                    <a:p>
                      <a:pPr algn="ctr"/>
                      <a:r>
                        <a:rPr lang="en-US" sz="1400" dirty="0" smtClean="0">
                          <a:latin typeface="+mj-lt"/>
                        </a:rPr>
                        <a:t>$100,805</a:t>
                      </a:r>
                      <a:endParaRPr lang="en-US" sz="1400" dirty="0">
                        <a:latin typeface="+mj-lt"/>
                      </a:endParaRPr>
                    </a:p>
                  </a:txBody>
                  <a:tcPr/>
                </a:tc>
                <a:tc>
                  <a:txBody>
                    <a:bodyPr/>
                    <a:lstStyle/>
                    <a:p>
                      <a:pPr algn="ctr"/>
                      <a:r>
                        <a:rPr lang="en-US" sz="1400" baseline="0" dirty="0" smtClean="0">
                          <a:latin typeface="+mj-lt"/>
                        </a:rPr>
                        <a:t>$118,199</a:t>
                      </a:r>
                      <a:endParaRPr lang="en-US" sz="1400" baseline="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$208,347</a:t>
                      </a:r>
                      <a:endParaRPr lang="en-US" sz="1400" dirty="0">
                        <a:latin typeface="+mj-lt"/>
                      </a:endParaRPr>
                    </a:p>
                  </a:txBody>
                  <a:tcPr/>
                </a:tc>
                <a:tc>
                  <a:txBody>
                    <a:bodyPr/>
                    <a:lstStyle/>
                    <a:p>
                      <a:pPr algn="ctr"/>
                      <a:r>
                        <a:rPr lang="en-US" sz="1400" baseline="0" dirty="0" smtClean="0">
                          <a:latin typeface="+mj-lt"/>
                        </a:rPr>
                        <a:t>$204,884</a:t>
                      </a:r>
                      <a:endParaRPr lang="en-US" sz="1400" baseline="0" dirty="0">
                        <a:latin typeface="+mj-lt"/>
                      </a:endParaRPr>
                    </a:p>
                  </a:txBody>
                  <a:tcPr/>
                </a:tc>
              </a:tr>
              <a:tr h="304800">
                <a:tc>
                  <a:txBody>
                    <a:bodyPr/>
                    <a:lstStyle/>
                    <a:p>
                      <a:r>
                        <a:rPr lang="en-US" sz="1400" dirty="0" smtClean="0"/>
                        <a:t>Transportation</a:t>
                      </a:r>
                      <a:endParaRPr lang="en-US" sz="1400" dirty="0"/>
                    </a:p>
                  </a:txBody>
                  <a:tcPr/>
                </a:tc>
                <a:tc>
                  <a:txBody>
                    <a:bodyPr/>
                    <a:lstStyle/>
                    <a:p>
                      <a:pPr algn="ctr"/>
                      <a:r>
                        <a:rPr lang="en-US" sz="1400" dirty="0" smtClean="0">
                          <a:latin typeface="+mj-lt"/>
                        </a:rPr>
                        <a:t>$329,541</a:t>
                      </a:r>
                      <a:endParaRPr lang="en-US" sz="1400" dirty="0">
                        <a:latin typeface="+mj-lt"/>
                      </a:endParaRPr>
                    </a:p>
                  </a:txBody>
                  <a:tcPr/>
                </a:tc>
                <a:tc>
                  <a:txBody>
                    <a:bodyPr/>
                    <a:lstStyle/>
                    <a:p>
                      <a:pPr algn="ctr"/>
                      <a:r>
                        <a:rPr lang="en-US" sz="1400" baseline="0" dirty="0" smtClean="0">
                          <a:latin typeface="+mj-lt"/>
                        </a:rPr>
                        <a:t>$310,396</a:t>
                      </a:r>
                      <a:endParaRPr lang="en-US" sz="1400" baseline="0" dirty="0">
                        <a:latin typeface="+mj-lt"/>
                      </a:endParaRPr>
                    </a:p>
                  </a:txBody>
                  <a:tcPr/>
                </a:tc>
              </a:tr>
              <a:tr h="304800">
                <a:tc>
                  <a:txBody>
                    <a:bodyPr/>
                    <a:lstStyle/>
                    <a:p>
                      <a:r>
                        <a:rPr lang="en-US" sz="1400" dirty="0" smtClean="0"/>
                        <a:t>KWRL</a:t>
                      </a:r>
                      <a:r>
                        <a:rPr lang="en-US" sz="1400" baseline="0" dirty="0" smtClean="0"/>
                        <a:t> Site/Remodel</a:t>
                      </a:r>
                      <a:endParaRPr lang="en-US" sz="1400" dirty="0"/>
                    </a:p>
                  </a:txBody>
                  <a:tcPr/>
                </a:tc>
                <a:tc>
                  <a:txBody>
                    <a:bodyPr/>
                    <a:lstStyle/>
                    <a:p>
                      <a:pPr algn="ctr"/>
                      <a:r>
                        <a:rPr lang="en-US" sz="1400" dirty="0" smtClean="0">
                          <a:latin typeface="+mj-lt"/>
                        </a:rPr>
                        <a:t>$109,900</a:t>
                      </a:r>
                      <a:endParaRPr lang="en-US" sz="1400" dirty="0">
                        <a:latin typeface="+mj-lt"/>
                      </a:endParaRPr>
                    </a:p>
                  </a:txBody>
                  <a:tcPr/>
                </a:tc>
                <a:tc>
                  <a:txBody>
                    <a:bodyPr/>
                    <a:lstStyle/>
                    <a:p>
                      <a:pPr algn="ctr"/>
                      <a:r>
                        <a:rPr lang="en-US" sz="1400" dirty="0" smtClean="0">
                          <a:latin typeface="+mj-lt"/>
                        </a:rPr>
                        <a:t>$181,183</a:t>
                      </a:r>
                      <a:endParaRPr lang="en-US" sz="1400" dirty="0">
                        <a:latin typeface="+mj-lt"/>
                      </a:endParaRPr>
                    </a:p>
                  </a:txBody>
                  <a:tcPr/>
                </a:tc>
              </a:tr>
              <a:tr h="304800">
                <a:tc>
                  <a:txBody>
                    <a:bodyPr/>
                    <a:lstStyle/>
                    <a:p>
                      <a:r>
                        <a:rPr lang="en-US" sz="1400" dirty="0" smtClean="0"/>
                        <a:t>Daycare</a:t>
                      </a:r>
                      <a:endParaRPr lang="en-US" sz="1400" dirty="0"/>
                    </a:p>
                  </a:txBody>
                  <a:tcPr/>
                </a:tc>
                <a:tc>
                  <a:txBody>
                    <a:bodyPr/>
                    <a:lstStyle/>
                    <a:p>
                      <a:pPr algn="ctr"/>
                      <a:r>
                        <a:rPr lang="en-US" sz="1400" dirty="0" smtClean="0">
                          <a:latin typeface="+mj-lt"/>
                        </a:rPr>
                        <a:t>$  23,000</a:t>
                      </a:r>
                      <a:endParaRPr lang="en-US" sz="1400" dirty="0">
                        <a:latin typeface="+mj-lt"/>
                      </a:endParaRPr>
                    </a:p>
                  </a:txBody>
                  <a:tcPr/>
                </a:tc>
                <a:tc>
                  <a:txBody>
                    <a:bodyPr/>
                    <a:lstStyle/>
                    <a:p>
                      <a:pPr algn="ctr"/>
                      <a:r>
                        <a:rPr lang="en-US" sz="1400" baseline="0" dirty="0" smtClean="0">
                          <a:latin typeface="+mj-lt"/>
                        </a:rPr>
                        <a:t>$   9,000</a:t>
                      </a:r>
                      <a:endParaRPr lang="en-US" sz="1400" baseline="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Revenues</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148209962"/>
              </p:ext>
            </p:extLst>
          </p:nvPr>
        </p:nvGraphicFramePr>
        <p:xfrm>
          <a:off x="1447800" y="2133600"/>
          <a:ext cx="5612765" cy="3337560"/>
        </p:xfrm>
        <a:graphic>
          <a:graphicData uri="http://schemas.openxmlformats.org/drawingml/2006/table">
            <a:tbl>
              <a:tblPr firstRow="1" bandRow="1">
                <a:tableStyleId>{073A0DAA-6AF3-43AB-8588-CEC1D06C72B9}</a:tableStyleId>
              </a:tblPr>
              <a:tblGrid>
                <a:gridCol w="2775141"/>
                <a:gridCol w="1777263"/>
                <a:gridCol w="1060361"/>
              </a:tblGrid>
              <a:tr h="370840">
                <a:tc>
                  <a:txBody>
                    <a:bodyPr/>
                    <a:lstStyle/>
                    <a:p>
                      <a:r>
                        <a:rPr lang="en-US" dirty="0" smtClean="0"/>
                        <a:t>Source of Funds</a:t>
                      </a:r>
                      <a:endParaRPr lang="en-US" dirty="0"/>
                    </a:p>
                  </a:txBody>
                  <a:tcPr/>
                </a:tc>
                <a:tc>
                  <a:txBody>
                    <a:bodyPr/>
                    <a:lstStyle/>
                    <a:p>
                      <a:pPr algn="r"/>
                      <a:r>
                        <a:rPr lang="en-US" dirty="0" smtClean="0"/>
                        <a:t>Amount</a:t>
                      </a:r>
                      <a:endParaRPr lang="en-US" dirty="0"/>
                    </a:p>
                  </a:txBody>
                  <a:tcPr/>
                </a:tc>
                <a:tc>
                  <a:txBody>
                    <a:bodyPr/>
                    <a:lstStyle/>
                    <a:p>
                      <a:endParaRPr lang="en-US" dirty="0"/>
                    </a:p>
                  </a:txBody>
                  <a:tcPr/>
                </a:tc>
              </a:tr>
              <a:tr h="370840">
                <a:tc>
                  <a:txBody>
                    <a:bodyPr/>
                    <a:lstStyle/>
                    <a:p>
                      <a:r>
                        <a:rPr lang="en-US" dirty="0" smtClean="0"/>
                        <a:t>Local Taxes (Levy)</a:t>
                      </a:r>
                      <a:endParaRPr lang="en-US" dirty="0"/>
                    </a:p>
                  </a:txBody>
                  <a:tcPr/>
                </a:tc>
                <a:tc>
                  <a:txBody>
                    <a:bodyPr/>
                    <a:lstStyle/>
                    <a:p>
                      <a:pPr algn="r"/>
                      <a:r>
                        <a:rPr lang="en-US" dirty="0" smtClean="0"/>
                        <a:t>3,098,153</a:t>
                      </a:r>
                      <a:endParaRPr lang="en-US" dirty="0"/>
                    </a:p>
                  </a:txBody>
                  <a:tcPr/>
                </a:tc>
                <a:tc>
                  <a:txBody>
                    <a:bodyPr/>
                    <a:lstStyle/>
                    <a:p>
                      <a:pPr algn="r"/>
                      <a:r>
                        <a:rPr lang="en-US" dirty="0" smtClean="0"/>
                        <a:t>15%</a:t>
                      </a:r>
                      <a:endParaRPr lang="en-US" dirty="0"/>
                    </a:p>
                  </a:txBody>
                  <a:tcPr/>
                </a:tc>
              </a:tr>
              <a:tr h="370840">
                <a:tc>
                  <a:txBody>
                    <a:bodyPr/>
                    <a:lstStyle/>
                    <a:p>
                      <a:r>
                        <a:rPr lang="en-US" dirty="0" smtClean="0"/>
                        <a:t>Local Receipts</a:t>
                      </a:r>
                      <a:endParaRPr lang="en-US" dirty="0"/>
                    </a:p>
                  </a:txBody>
                  <a:tcPr/>
                </a:tc>
                <a:tc>
                  <a:txBody>
                    <a:bodyPr/>
                    <a:lstStyle/>
                    <a:p>
                      <a:pPr algn="r"/>
                      <a:r>
                        <a:rPr lang="en-US" dirty="0" smtClean="0"/>
                        <a:t>429,357</a:t>
                      </a:r>
                      <a:endParaRPr lang="en-US" dirty="0"/>
                    </a:p>
                  </a:txBody>
                  <a:tcPr/>
                </a:tc>
                <a:tc>
                  <a:txBody>
                    <a:bodyPr/>
                    <a:lstStyle/>
                    <a:p>
                      <a:pPr algn="r"/>
                      <a:r>
                        <a:rPr lang="en-US" dirty="0" smtClean="0"/>
                        <a:t>2%</a:t>
                      </a:r>
                      <a:endParaRPr lang="en-US" dirty="0"/>
                    </a:p>
                  </a:txBody>
                  <a:tcPr/>
                </a:tc>
              </a:tr>
              <a:tr h="370840">
                <a:tc>
                  <a:txBody>
                    <a:bodyPr/>
                    <a:lstStyle/>
                    <a:p>
                      <a:r>
                        <a:rPr lang="en-US" dirty="0" smtClean="0"/>
                        <a:t>State</a:t>
                      </a:r>
                      <a:r>
                        <a:rPr lang="en-US" baseline="0" dirty="0" smtClean="0"/>
                        <a:t> Apportionment/LEA</a:t>
                      </a:r>
                      <a:endParaRPr lang="en-US" dirty="0"/>
                    </a:p>
                  </a:txBody>
                  <a:tcPr/>
                </a:tc>
                <a:tc>
                  <a:txBody>
                    <a:bodyPr/>
                    <a:lstStyle/>
                    <a:p>
                      <a:pPr algn="r"/>
                      <a:r>
                        <a:rPr lang="en-US" dirty="0" smtClean="0"/>
                        <a:t>10,973,803</a:t>
                      </a:r>
                      <a:endParaRPr lang="en-US" dirty="0"/>
                    </a:p>
                  </a:txBody>
                  <a:tcPr/>
                </a:tc>
                <a:tc>
                  <a:txBody>
                    <a:bodyPr/>
                    <a:lstStyle/>
                    <a:p>
                      <a:pPr algn="r"/>
                      <a:r>
                        <a:rPr lang="en-US" dirty="0" smtClean="0"/>
                        <a:t>51%</a:t>
                      </a:r>
                      <a:endParaRPr lang="en-US" dirty="0"/>
                    </a:p>
                  </a:txBody>
                  <a:tcPr/>
                </a:tc>
              </a:tr>
              <a:tr h="370840">
                <a:tc>
                  <a:txBody>
                    <a:bodyPr/>
                    <a:lstStyle/>
                    <a:p>
                      <a:r>
                        <a:rPr lang="en-US" dirty="0" smtClean="0"/>
                        <a:t>State Special Purpose</a:t>
                      </a:r>
                      <a:endParaRPr lang="en-US" dirty="0"/>
                    </a:p>
                  </a:txBody>
                  <a:tcPr/>
                </a:tc>
                <a:tc>
                  <a:txBody>
                    <a:bodyPr/>
                    <a:lstStyle/>
                    <a:p>
                      <a:pPr algn="r"/>
                      <a:r>
                        <a:rPr lang="en-US" dirty="0" smtClean="0"/>
                        <a:t>3,851,057</a:t>
                      </a:r>
                      <a:endParaRPr lang="en-US" dirty="0"/>
                    </a:p>
                  </a:txBody>
                  <a:tcPr/>
                </a:tc>
                <a:tc>
                  <a:txBody>
                    <a:bodyPr/>
                    <a:lstStyle/>
                    <a:p>
                      <a:pPr algn="r"/>
                      <a:r>
                        <a:rPr lang="en-US" dirty="0" smtClean="0"/>
                        <a:t>18%</a:t>
                      </a:r>
                      <a:endParaRPr lang="en-US" dirty="0"/>
                    </a:p>
                  </a:txBody>
                  <a:tcPr/>
                </a:tc>
              </a:tr>
              <a:tr h="370840">
                <a:tc>
                  <a:txBody>
                    <a:bodyPr/>
                    <a:lstStyle/>
                    <a:p>
                      <a:r>
                        <a:rPr lang="en-US" dirty="0" smtClean="0"/>
                        <a:t>Federal Funds</a:t>
                      </a:r>
                      <a:endParaRPr lang="en-US" sz="1200" dirty="0"/>
                    </a:p>
                  </a:txBody>
                  <a:tcPr/>
                </a:tc>
                <a:tc>
                  <a:txBody>
                    <a:bodyPr/>
                    <a:lstStyle/>
                    <a:p>
                      <a:pPr algn="r"/>
                      <a:r>
                        <a:rPr lang="en-US" dirty="0" smtClean="0"/>
                        <a:t>1,501,886</a:t>
                      </a:r>
                    </a:p>
                  </a:txBody>
                  <a:tcPr/>
                </a:tc>
                <a:tc>
                  <a:txBody>
                    <a:bodyPr/>
                    <a:lstStyle/>
                    <a:p>
                      <a:pPr algn="r"/>
                      <a:r>
                        <a:rPr lang="en-US" dirty="0" smtClean="0"/>
                        <a:t>7%</a:t>
                      </a:r>
                    </a:p>
                  </a:txBody>
                  <a:tcPr/>
                </a:tc>
              </a:tr>
              <a:tr h="370840">
                <a:tc>
                  <a:txBody>
                    <a:bodyPr/>
                    <a:lstStyle/>
                    <a:p>
                      <a:r>
                        <a:rPr lang="en-US" sz="1800" dirty="0" smtClean="0">
                          <a:latin typeface="Tw Cen MT" pitchFamily="34" charset="0"/>
                        </a:rPr>
                        <a:t>From</a:t>
                      </a:r>
                      <a:r>
                        <a:rPr lang="en-US" sz="1800" baseline="0" dirty="0" smtClean="0">
                          <a:latin typeface="Tw Cen MT" pitchFamily="34" charset="0"/>
                        </a:rPr>
                        <a:t> Other Districts</a:t>
                      </a:r>
                      <a:endParaRPr lang="en-US" sz="1800" dirty="0">
                        <a:latin typeface="Tw Cen MT" pitchFamily="34" charset="0"/>
                      </a:endParaRPr>
                    </a:p>
                  </a:txBody>
                  <a:tcPr/>
                </a:tc>
                <a:tc>
                  <a:txBody>
                    <a:bodyPr/>
                    <a:lstStyle/>
                    <a:p>
                      <a:pPr algn="r"/>
                      <a:r>
                        <a:rPr lang="en-US" sz="1800" dirty="0" smtClean="0"/>
                        <a:t>1,249,461</a:t>
                      </a:r>
                    </a:p>
                  </a:txBody>
                  <a:tcPr/>
                </a:tc>
                <a:tc>
                  <a:txBody>
                    <a:bodyPr/>
                    <a:lstStyle/>
                    <a:p>
                      <a:pPr algn="r"/>
                      <a:r>
                        <a:rPr lang="en-US" sz="1800" dirty="0" smtClean="0"/>
                        <a:t>6%</a:t>
                      </a:r>
                    </a:p>
                  </a:txBody>
                  <a:tcPr/>
                </a:tc>
              </a:tr>
              <a:tr h="370840">
                <a:tc>
                  <a:txBody>
                    <a:bodyPr/>
                    <a:lstStyle/>
                    <a:p>
                      <a:r>
                        <a:rPr lang="en-US" dirty="0" smtClean="0"/>
                        <a:t>Operating</a:t>
                      </a:r>
                      <a:r>
                        <a:rPr lang="en-US" baseline="0" dirty="0" smtClean="0"/>
                        <a:t> Transfer</a:t>
                      </a:r>
                      <a:endParaRPr lang="en-US" dirty="0"/>
                    </a:p>
                  </a:txBody>
                  <a:tcPr/>
                </a:tc>
                <a:tc>
                  <a:txBody>
                    <a:bodyPr/>
                    <a:lstStyle/>
                    <a:p>
                      <a:pPr algn="r"/>
                      <a:r>
                        <a:rPr lang="en-US" dirty="0" smtClean="0"/>
                        <a:t>235,000</a:t>
                      </a:r>
                      <a:endParaRPr lang="en-US" dirty="0"/>
                    </a:p>
                  </a:txBody>
                  <a:tcPr/>
                </a:tc>
                <a:tc>
                  <a:txBody>
                    <a:bodyPr/>
                    <a:lstStyle/>
                    <a:p>
                      <a:pPr algn="r"/>
                      <a:r>
                        <a:rPr lang="en-US" dirty="0" smtClean="0"/>
                        <a:t>1%</a:t>
                      </a:r>
                      <a:endParaRPr lang="en-US" dirty="0"/>
                    </a:p>
                  </a:txBody>
                  <a:tcPr/>
                </a:tc>
              </a:tr>
              <a:tr h="370840">
                <a:tc>
                  <a:txBody>
                    <a:bodyPr/>
                    <a:lstStyle/>
                    <a:p>
                      <a:r>
                        <a:rPr lang="en-US" dirty="0" smtClean="0"/>
                        <a:t>Total Revenues</a:t>
                      </a:r>
                      <a:endParaRPr lang="en-US" dirty="0"/>
                    </a:p>
                  </a:txBody>
                  <a:tcPr/>
                </a:tc>
                <a:tc>
                  <a:txBody>
                    <a:bodyPr/>
                    <a:lstStyle/>
                    <a:p>
                      <a:pPr algn="r"/>
                      <a:r>
                        <a:rPr lang="en-US" dirty="0" smtClean="0"/>
                        <a:t>$  21,338,717</a:t>
                      </a:r>
                      <a:endParaRPr lang="en-US" dirty="0"/>
                    </a:p>
                  </a:txBody>
                  <a:tcPr/>
                </a:tc>
                <a:tc>
                  <a:txBody>
                    <a:bodyPr/>
                    <a:lstStyle/>
                    <a:p>
                      <a:pPr algn="r"/>
                      <a:r>
                        <a:rPr lang="en-US" dirty="0" smtClean="0"/>
                        <a:t>100%</a:t>
                      </a:r>
                      <a:endParaRPr lang="en-US"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Total Expenditures by Type</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2455713523"/>
              </p:ext>
            </p:extLst>
          </p:nvPr>
        </p:nvGraphicFramePr>
        <p:xfrm>
          <a:off x="533400" y="1524000"/>
          <a:ext cx="7543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14800" y="5867400"/>
            <a:ext cx="46482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smtClean="0"/>
              <a:t>Total Expenditures = $20,807,939</a:t>
            </a:r>
            <a:endParaRPr lang="en-US" dirty="0"/>
          </a:p>
        </p:txBody>
      </p:sp>
      <p:sp>
        <p:nvSpPr>
          <p:cNvPr id="11" name="TextBox 10"/>
          <p:cNvSpPr txBox="1"/>
          <p:nvPr/>
        </p:nvSpPr>
        <p:spPr>
          <a:xfrm>
            <a:off x="6400800" y="4648200"/>
            <a:ext cx="1752600" cy="553998"/>
          </a:xfrm>
          <a:prstGeom prst="rect">
            <a:avLst/>
          </a:prstGeom>
          <a:noFill/>
        </p:spPr>
        <p:txBody>
          <a:bodyPr wrap="square" rtlCol="0">
            <a:spAutoFit/>
          </a:bodyPr>
          <a:lstStyle/>
          <a:p>
            <a:r>
              <a:rPr lang="en-US" sz="1000" dirty="0" smtClean="0">
                <a:latin typeface="+mn-lt"/>
              </a:rPr>
              <a:t>Administrative =      5.3%</a:t>
            </a:r>
          </a:p>
          <a:p>
            <a:r>
              <a:rPr lang="en-US" sz="1000" dirty="0" smtClean="0">
                <a:latin typeface="+mn-lt"/>
              </a:rPr>
              <a:t>Certificated      =  41.5%</a:t>
            </a:r>
          </a:p>
          <a:p>
            <a:r>
              <a:rPr lang="en-US" sz="1000" dirty="0" smtClean="0">
                <a:latin typeface="+mn-lt"/>
              </a:rPr>
              <a:t>Classified         =  16.6%</a:t>
            </a:r>
            <a:endParaRPr lang="en-US" sz="1000" dirty="0">
              <a:latin typeface="+mn-l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Salaries – All Programs</a:t>
            </a:r>
            <a:endParaRPr lang="en-US"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1947479972"/>
              </p:ext>
            </p:extLst>
          </p:nvPr>
        </p:nvGraphicFramePr>
        <p:xfrm>
          <a:off x="457200" y="990600"/>
          <a:ext cx="4038600" cy="4999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2"/>
            <p:extLst>
              <p:ext uri="{D42A27DB-BD31-4B8C-83A1-F6EECF244321}">
                <p14:modId xmlns:p14="http://schemas.microsoft.com/office/powerpoint/2010/main" val="3534677550"/>
              </p:ext>
            </p:extLst>
          </p:nvPr>
        </p:nvGraphicFramePr>
        <p:xfrm>
          <a:off x="4648200" y="1295400"/>
          <a:ext cx="3581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572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$7,894,217</a:t>
            </a:r>
          </a:p>
          <a:p>
            <a:endParaRPr lang="en-US" sz="1400" dirty="0"/>
          </a:p>
        </p:txBody>
      </p:sp>
      <p:sp>
        <p:nvSpPr>
          <p:cNvPr id="9" name="TextBox 1"/>
          <p:cNvSpPr txBox="1"/>
          <p:nvPr/>
        </p:nvSpPr>
        <p:spPr>
          <a:xfrm>
            <a:off x="47244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$4,467,811</a:t>
            </a:r>
          </a:p>
          <a:p>
            <a:endParaRPr lang="en-US" sz="1400"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Expenditures by Program-Comparison to Prior Year</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13090691"/>
              </p:ext>
            </p:extLst>
          </p:nvPr>
        </p:nvGraphicFramePr>
        <p:xfrm>
          <a:off x="609600" y="2057400"/>
          <a:ext cx="81534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295400" y="6474690"/>
            <a:ext cx="228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630218" y="6476999"/>
            <a:ext cx="1371600" cy="276999"/>
          </a:xfrm>
          <a:prstGeom prst="rect">
            <a:avLst/>
          </a:prstGeom>
          <a:noFill/>
        </p:spPr>
        <p:txBody>
          <a:bodyPr wrap="square" rtlCol="0">
            <a:spAutoFit/>
          </a:bodyPr>
          <a:lstStyle/>
          <a:p>
            <a:r>
              <a:rPr lang="en-US" sz="1200" dirty="0" smtClean="0"/>
              <a:t>2011-12</a:t>
            </a:r>
            <a:endParaRPr lang="en-US" sz="1200" dirty="0"/>
          </a:p>
        </p:txBody>
      </p:sp>
      <p:sp>
        <p:nvSpPr>
          <p:cNvPr id="12" name="Rectangle 11"/>
          <p:cNvSpPr/>
          <p:nvPr/>
        </p:nvSpPr>
        <p:spPr>
          <a:xfrm>
            <a:off x="3244273" y="6474690"/>
            <a:ext cx="228600" cy="228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507509" y="6449199"/>
            <a:ext cx="1371600" cy="276999"/>
          </a:xfrm>
          <a:prstGeom prst="rect">
            <a:avLst/>
          </a:prstGeom>
          <a:noFill/>
        </p:spPr>
        <p:txBody>
          <a:bodyPr wrap="square" rtlCol="0">
            <a:spAutoFit/>
          </a:bodyPr>
          <a:lstStyle/>
          <a:p>
            <a:r>
              <a:rPr lang="en-US" sz="1200" dirty="0" smtClean="0"/>
              <a:t>2010-11</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Activities - General Basic Education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165640554"/>
              </p:ext>
            </p:extLst>
          </p:nvPr>
        </p:nvGraphicFramePr>
        <p:xfrm>
          <a:off x="761999" y="1600201"/>
          <a:ext cx="7239001" cy="4572000"/>
        </p:xfrm>
        <a:graphic>
          <a:graphicData uri="http://schemas.openxmlformats.org/drawingml/2006/table">
            <a:tbl>
              <a:tblPr firstRow="1" bandRow="1">
                <a:tableStyleId>{073A0DAA-6AF3-43AB-8588-CEC1D06C72B9}</a:tableStyleId>
              </a:tblPr>
              <a:tblGrid>
                <a:gridCol w="2895600"/>
                <a:gridCol w="1447800"/>
                <a:gridCol w="1524000"/>
                <a:gridCol w="1371601"/>
              </a:tblGrid>
              <a:tr h="612617">
                <a:tc>
                  <a:txBody>
                    <a:bodyPr/>
                    <a:lstStyle/>
                    <a:p>
                      <a:endParaRPr lang="en-US" dirty="0"/>
                    </a:p>
                  </a:txBody>
                  <a:tcPr/>
                </a:tc>
                <a:tc>
                  <a:txBody>
                    <a:bodyPr/>
                    <a:lstStyle/>
                    <a:p>
                      <a:pPr algn="r"/>
                      <a:r>
                        <a:rPr lang="en-US" dirty="0" smtClean="0"/>
                        <a:t>Amount ($)</a:t>
                      </a:r>
                    </a:p>
                    <a:p>
                      <a:pPr algn="r"/>
                      <a:r>
                        <a:rPr lang="en-US" dirty="0" smtClean="0"/>
                        <a:t>11-12</a:t>
                      </a:r>
                      <a:endParaRPr lang="en-US" dirty="0"/>
                    </a:p>
                  </a:txBody>
                  <a:tcPr/>
                </a:tc>
                <a:tc>
                  <a:txBody>
                    <a:bodyPr/>
                    <a:lstStyle/>
                    <a:p>
                      <a:pPr algn="r"/>
                      <a:r>
                        <a:rPr lang="en-US" dirty="0" smtClean="0"/>
                        <a:t>Amount ($)</a:t>
                      </a:r>
                    </a:p>
                    <a:p>
                      <a:pPr algn="r"/>
                      <a:r>
                        <a:rPr lang="en-US" dirty="0" smtClean="0"/>
                        <a:t>10-11</a:t>
                      </a:r>
                    </a:p>
                  </a:txBody>
                  <a:tcPr/>
                </a:tc>
                <a:tc>
                  <a:txBody>
                    <a:bodyPr/>
                    <a:lstStyle/>
                    <a:p>
                      <a:pPr algn="r"/>
                      <a:r>
                        <a:rPr lang="en-US" dirty="0" smtClean="0"/>
                        <a:t>Difference</a:t>
                      </a:r>
                    </a:p>
                  </a:txBody>
                  <a:tcPr/>
                </a:tc>
              </a:tr>
              <a:tr h="354929">
                <a:tc>
                  <a:txBody>
                    <a:bodyPr/>
                    <a:lstStyle/>
                    <a:p>
                      <a:r>
                        <a:rPr lang="en-US" dirty="0" smtClean="0"/>
                        <a:t>Supervision</a:t>
                      </a:r>
                      <a:r>
                        <a:rPr lang="en-US" baseline="0" dirty="0" smtClean="0"/>
                        <a:t> Instruction</a:t>
                      </a:r>
                    </a:p>
                  </a:txBody>
                  <a:tcPr/>
                </a:tc>
                <a:tc>
                  <a:txBody>
                    <a:bodyPr/>
                    <a:lstStyle/>
                    <a:p>
                      <a:pPr algn="r"/>
                      <a:r>
                        <a:rPr lang="en-US" dirty="0" smtClean="0"/>
                        <a:t>109,821</a:t>
                      </a:r>
                    </a:p>
                  </a:txBody>
                  <a:tcPr/>
                </a:tc>
                <a:tc>
                  <a:txBody>
                    <a:bodyPr/>
                    <a:lstStyle/>
                    <a:p>
                      <a:pPr algn="r"/>
                      <a:r>
                        <a:rPr lang="en-US" dirty="0" smtClean="0"/>
                        <a:t>112,147</a:t>
                      </a:r>
                    </a:p>
                  </a:txBody>
                  <a:tcPr/>
                </a:tc>
                <a:tc>
                  <a:txBody>
                    <a:bodyPr/>
                    <a:lstStyle/>
                    <a:p>
                      <a:pPr algn="r" fontAlgn="b"/>
                      <a:r>
                        <a:rPr lang="en-US" sz="1800" u="none" strike="noStrike" dirty="0" smtClean="0"/>
                        <a:t>(2,326)</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Learning Resources</a:t>
                      </a:r>
                      <a:endParaRPr lang="en-US" dirty="0"/>
                    </a:p>
                  </a:txBody>
                  <a:tcPr/>
                </a:tc>
                <a:tc>
                  <a:txBody>
                    <a:bodyPr/>
                    <a:lstStyle/>
                    <a:p>
                      <a:pPr algn="r"/>
                      <a:r>
                        <a:rPr lang="en-US" dirty="0" smtClean="0"/>
                        <a:t>251,615</a:t>
                      </a:r>
                      <a:endParaRPr lang="en-US" dirty="0"/>
                    </a:p>
                  </a:txBody>
                  <a:tcPr/>
                </a:tc>
                <a:tc>
                  <a:txBody>
                    <a:bodyPr/>
                    <a:lstStyle/>
                    <a:p>
                      <a:pPr algn="r"/>
                      <a:r>
                        <a:rPr lang="en-US" dirty="0" smtClean="0"/>
                        <a:t>154,415</a:t>
                      </a:r>
                      <a:endParaRPr lang="en-US" dirty="0"/>
                    </a:p>
                  </a:txBody>
                  <a:tcPr/>
                </a:tc>
                <a:tc>
                  <a:txBody>
                    <a:bodyPr/>
                    <a:lstStyle/>
                    <a:p>
                      <a:pPr algn="r" fontAlgn="b"/>
                      <a:r>
                        <a:rPr lang="en-US" sz="1800" b="0" i="0" u="none" strike="noStrike" dirty="0" smtClean="0">
                          <a:solidFill>
                            <a:schemeClr val="dk1"/>
                          </a:solidFill>
                          <a:latin typeface="+mn-lt"/>
                        </a:rPr>
                        <a:t>97,200</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Principal’s Office</a:t>
                      </a:r>
                      <a:endParaRPr lang="en-US" dirty="0"/>
                    </a:p>
                  </a:txBody>
                  <a:tcPr/>
                </a:tc>
                <a:tc>
                  <a:txBody>
                    <a:bodyPr/>
                    <a:lstStyle/>
                    <a:p>
                      <a:pPr algn="r"/>
                      <a:r>
                        <a:rPr lang="en-US" dirty="0" smtClean="0"/>
                        <a:t>1,055,552</a:t>
                      </a:r>
                      <a:endParaRPr lang="en-US" dirty="0"/>
                    </a:p>
                  </a:txBody>
                  <a:tcPr/>
                </a:tc>
                <a:tc>
                  <a:txBody>
                    <a:bodyPr/>
                    <a:lstStyle/>
                    <a:p>
                      <a:pPr algn="r"/>
                      <a:r>
                        <a:rPr lang="en-US" dirty="0" smtClean="0"/>
                        <a:t>1,048,904</a:t>
                      </a:r>
                      <a:endParaRPr lang="en-US" dirty="0"/>
                    </a:p>
                  </a:txBody>
                  <a:tcPr/>
                </a:tc>
                <a:tc>
                  <a:txBody>
                    <a:bodyPr/>
                    <a:lstStyle/>
                    <a:p>
                      <a:pPr algn="r" fontAlgn="b"/>
                      <a:r>
                        <a:rPr lang="en-US" sz="1800" u="none" strike="noStrike" dirty="0" smtClean="0"/>
                        <a:t>6,648</a:t>
                      </a:r>
                      <a:endParaRPr lang="en-US" sz="1800" b="0" i="0" u="none" strike="noStrike" dirty="0" smtClean="0">
                        <a:solidFill>
                          <a:srgbClr val="000000"/>
                        </a:solidFill>
                        <a:latin typeface="Calibri"/>
                      </a:endParaRPr>
                    </a:p>
                  </a:txBody>
                  <a:tcPr marL="0" marR="0" marT="0" marB="0" anchor="b"/>
                </a:tc>
              </a:tr>
              <a:tr h="354929">
                <a:tc>
                  <a:txBody>
                    <a:bodyPr/>
                    <a:lstStyle/>
                    <a:p>
                      <a:r>
                        <a:rPr lang="en-US" dirty="0" smtClean="0"/>
                        <a:t>Guidance &amp; Counseling</a:t>
                      </a:r>
                      <a:endParaRPr lang="en-US" dirty="0"/>
                    </a:p>
                  </a:txBody>
                  <a:tcPr/>
                </a:tc>
                <a:tc>
                  <a:txBody>
                    <a:bodyPr/>
                    <a:lstStyle/>
                    <a:p>
                      <a:pPr algn="r"/>
                      <a:r>
                        <a:rPr lang="en-US" dirty="0" smtClean="0"/>
                        <a:t>364,339</a:t>
                      </a:r>
                      <a:endParaRPr lang="en-US" dirty="0"/>
                    </a:p>
                  </a:txBody>
                  <a:tcPr/>
                </a:tc>
                <a:tc>
                  <a:txBody>
                    <a:bodyPr/>
                    <a:lstStyle/>
                    <a:p>
                      <a:pPr algn="r"/>
                      <a:r>
                        <a:rPr lang="en-US" dirty="0" smtClean="0"/>
                        <a:t>352,027</a:t>
                      </a:r>
                      <a:endParaRPr lang="en-US" dirty="0"/>
                    </a:p>
                  </a:txBody>
                  <a:tcPr/>
                </a:tc>
                <a:tc>
                  <a:txBody>
                    <a:bodyPr/>
                    <a:lstStyle/>
                    <a:p>
                      <a:pPr algn="r" fontAlgn="b"/>
                      <a:r>
                        <a:rPr lang="en-US" sz="1800" u="none" strike="noStrike" dirty="0" smtClean="0"/>
                        <a:t>12,312</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Pupil Safety &amp; Management</a:t>
                      </a:r>
                      <a:endParaRPr lang="en-US" dirty="0"/>
                    </a:p>
                  </a:txBody>
                  <a:tcPr/>
                </a:tc>
                <a:tc>
                  <a:txBody>
                    <a:bodyPr/>
                    <a:lstStyle/>
                    <a:p>
                      <a:pPr algn="r"/>
                      <a:r>
                        <a:rPr lang="en-US" dirty="0" smtClean="0"/>
                        <a:t>24,298</a:t>
                      </a:r>
                      <a:endParaRPr lang="en-US" dirty="0"/>
                    </a:p>
                  </a:txBody>
                  <a:tcPr/>
                </a:tc>
                <a:tc>
                  <a:txBody>
                    <a:bodyPr/>
                    <a:lstStyle/>
                    <a:p>
                      <a:pPr algn="r"/>
                      <a:r>
                        <a:rPr lang="en-US" dirty="0" smtClean="0"/>
                        <a:t>18,706</a:t>
                      </a:r>
                      <a:endParaRPr lang="en-US" dirty="0"/>
                    </a:p>
                  </a:txBody>
                  <a:tcPr/>
                </a:tc>
                <a:tc>
                  <a:txBody>
                    <a:bodyPr/>
                    <a:lstStyle/>
                    <a:p>
                      <a:pPr algn="r" fontAlgn="b"/>
                      <a:r>
                        <a:rPr lang="en-US" sz="1800" u="none" strike="noStrike" dirty="0" smtClean="0"/>
                        <a:t>5,592</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Health Services</a:t>
                      </a:r>
                      <a:endParaRPr lang="en-US" dirty="0"/>
                    </a:p>
                  </a:txBody>
                  <a:tcPr/>
                </a:tc>
                <a:tc>
                  <a:txBody>
                    <a:bodyPr/>
                    <a:lstStyle/>
                    <a:p>
                      <a:pPr algn="r"/>
                      <a:r>
                        <a:rPr lang="en-US" dirty="0" smtClean="0"/>
                        <a:t>87,301</a:t>
                      </a:r>
                      <a:endParaRPr lang="en-US" dirty="0"/>
                    </a:p>
                  </a:txBody>
                  <a:tcPr/>
                </a:tc>
                <a:tc>
                  <a:txBody>
                    <a:bodyPr/>
                    <a:lstStyle/>
                    <a:p>
                      <a:pPr algn="r"/>
                      <a:r>
                        <a:rPr lang="en-US" dirty="0" smtClean="0"/>
                        <a:t>79,588</a:t>
                      </a:r>
                      <a:endParaRPr lang="en-US" dirty="0"/>
                    </a:p>
                  </a:txBody>
                  <a:tcPr/>
                </a:tc>
                <a:tc>
                  <a:txBody>
                    <a:bodyPr/>
                    <a:lstStyle/>
                    <a:p>
                      <a:pPr algn="r" fontAlgn="b"/>
                      <a:r>
                        <a:rPr lang="en-US" sz="1800" u="none" strike="noStrike" dirty="0" smtClean="0"/>
                        <a:t>7,713</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solidFill>
                            <a:schemeClr val="tx1"/>
                          </a:solidFill>
                        </a:rPr>
                        <a:t>Teaching</a:t>
                      </a:r>
                    </a:p>
                  </a:txBody>
                  <a:tcPr>
                    <a:solidFill>
                      <a:schemeClr val="accent1">
                        <a:lumMod val="75000"/>
                      </a:schemeClr>
                    </a:solidFill>
                  </a:tcPr>
                </a:tc>
                <a:tc>
                  <a:txBody>
                    <a:bodyPr/>
                    <a:lstStyle/>
                    <a:p>
                      <a:pPr algn="r"/>
                      <a:r>
                        <a:rPr lang="en-US" dirty="0" smtClean="0">
                          <a:solidFill>
                            <a:schemeClr val="tx1"/>
                          </a:solidFill>
                        </a:rPr>
                        <a:t>7,631,040</a:t>
                      </a:r>
                      <a:endParaRPr lang="en-US" dirty="0">
                        <a:solidFill>
                          <a:schemeClr val="tx1"/>
                        </a:solidFill>
                      </a:endParaRPr>
                    </a:p>
                  </a:txBody>
                  <a:tcPr>
                    <a:solidFill>
                      <a:schemeClr val="accent1">
                        <a:lumMod val="75000"/>
                      </a:schemeClr>
                    </a:solidFill>
                  </a:tcPr>
                </a:tc>
                <a:tc>
                  <a:txBody>
                    <a:bodyPr/>
                    <a:lstStyle/>
                    <a:p>
                      <a:pPr algn="r"/>
                      <a:r>
                        <a:rPr lang="en-US" dirty="0" smtClean="0">
                          <a:solidFill>
                            <a:schemeClr val="tx1"/>
                          </a:solidFill>
                        </a:rPr>
                        <a:t>7,401,858</a:t>
                      </a:r>
                      <a:endParaRPr lang="en-US" dirty="0">
                        <a:solidFill>
                          <a:schemeClr val="tx1"/>
                        </a:solidFill>
                      </a:endParaRPr>
                    </a:p>
                  </a:txBody>
                  <a:tcPr>
                    <a:solidFill>
                      <a:schemeClr val="accent1">
                        <a:lumMod val="75000"/>
                      </a:schemeClr>
                    </a:solidFill>
                  </a:tcPr>
                </a:tc>
                <a:tc>
                  <a:txBody>
                    <a:bodyPr/>
                    <a:lstStyle/>
                    <a:p>
                      <a:pPr algn="r" fontAlgn="b"/>
                      <a:r>
                        <a:rPr lang="en-US" sz="1800" u="none" strike="noStrike" dirty="0" smtClean="0">
                          <a:solidFill>
                            <a:schemeClr val="tx1"/>
                          </a:solidFill>
                        </a:rPr>
                        <a:t>229,182</a:t>
                      </a:r>
                      <a:endParaRPr lang="en-US" sz="1800" b="0" i="0" u="none" strike="noStrike" dirty="0">
                        <a:solidFill>
                          <a:schemeClr val="tx1"/>
                        </a:solidFill>
                        <a:latin typeface="Calibri"/>
                      </a:endParaRPr>
                    </a:p>
                  </a:txBody>
                  <a:tcPr marL="0" marR="0" marT="0" marB="0" anchor="b">
                    <a:solidFill>
                      <a:schemeClr val="accent1">
                        <a:lumMod val="75000"/>
                      </a:schemeClr>
                    </a:solidFill>
                  </a:tcPr>
                </a:tc>
              </a:tr>
              <a:tr h="354929">
                <a:tc>
                  <a:txBody>
                    <a:bodyPr/>
                    <a:lstStyle/>
                    <a:p>
                      <a:r>
                        <a:rPr lang="en-US" dirty="0" smtClean="0"/>
                        <a:t>Extra Curricular</a:t>
                      </a:r>
                    </a:p>
                  </a:txBody>
                  <a:tcPr/>
                </a:tc>
                <a:tc>
                  <a:txBody>
                    <a:bodyPr/>
                    <a:lstStyle/>
                    <a:p>
                      <a:pPr algn="r"/>
                      <a:r>
                        <a:rPr lang="en-US" dirty="0" smtClean="0"/>
                        <a:t>336,171</a:t>
                      </a:r>
                      <a:endParaRPr lang="en-US" dirty="0"/>
                    </a:p>
                  </a:txBody>
                  <a:tcPr/>
                </a:tc>
                <a:tc>
                  <a:txBody>
                    <a:bodyPr/>
                    <a:lstStyle/>
                    <a:p>
                      <a:pPr algn="r"/>
                      <a:r>
                        <a:rPr lang="en-US" dirty="0" smtClean="0"/>
                        <a:t>299,015</a:t>
                      </a:r>
                      <a:endParaRPr lang="en-US" dirty="0"/>
                    </a:p>
                  </a:txBody>
                  <a:tcPr/>
                </a:tc>
                <a:tc>
                  <a:txBody>
                    <a:bodyPr/>
                    <a:lstStyle/>
                    <a:p>
                      <a:pPr algn="r" fontAlgn="b"/>
                      <a:r>
                        <a:rPr lang="en-US" sz="1800" u="none" strike="noStrike" dirty="0" smtClean="0"/>
                        <a:t>37,156</a:t>
                      </a:r>
                      <a:endParaRPr lang="en-US" sz="1800" b="0" i="0" u="none" strike="noStrike" dirty="0">
                        <a:solidFill>
                          <a:srgbClr val="000000"/>
                        </a:solidFill>
                        <a:latin typeface="Calibri"/>
                      </a:endParaRPr>
                    </a:p>
                  </a:txBody>
                  <a:tcPr marL="0" marR="0" marT="0" marB="0" anchor="b"/>
                </a:tc>
              </a:tr>
              <a:tr h="612617">
                <a:tc>
                  <a:txBody>
                    <a:bodyPr/>
                    <a:lstStyle/>
                    <a:p>
                      <a:r>
                        <a:rPr lang="en-US" dirty="0" smtClean="0"/>
                        <a:t>Professional Development/</a:t>
                      </a:r>
                      <a:r>
                        <a:rPr lang="en-US" dirty="0" err="1" smtClean="0"/>
                        <a:t>Inst</a:t>
                      </a:r>
                      <a:r>
                        <a:rPr lang="en-US" dirty="0" smtClean="0"/>
                        <a:t> Technology</a:t>
                      </a:r>
                    </a:p>
                  </a:txBody>
                  <a:tcPr/>
                </a:tc>
                <a:tc>
                  <a:txBody>
                    <a:bodyPr/>
                    <a:lstStyle/>
                    <a:p>
                      <a:pPr algn="r"/>
                      <a:r>
                        <a:rPr lang="en-US" dirty="0" smtClean="0"/>
                        <a:t>93,688</a:t>
                      </a:r>
                      <a:endParaRPr lang="en-US" dirty="0"/>
                    </a:p>
                  </a:txBody>
                  <a:tcPr/>
                </a:tc>
                <a:tc>
                  <a:txBody>
                    <a:bodyPr/>
                    <a:lstStyle/>
                    <a:p>
                      <a:pPr algn="r"/>
                      <a:r>
                        <a:rPr lang="en-US" dirty="0" smtClean="0"/>
                        <a:t>0</a:t>
                      </a:r>
                      <a:endParaRPr lang="en-US" dirty="0"/>
                    </a:p>
                  </a:txBody>
                  <a:tcPr/>
                </a:tc>
                <a:tc>
                  <a:txBody>
                    <a:bodyPr/>
                    <a:lstStyle/>
                    <a:p>
                      <a:pPr algn="r" fontAlgn="b"/>
                      <a:r>
                        <a:rPr lang="en-US" sz="1800" u="none" strike="noStrike" dirty="0" smtClean="0"/>
                        <a:t>93,688</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Totals</a:t>
                      </a:r>
                    </a:p>
                  </a:txBody>
                  <a:tcPr/>
                </a:tc>
                <a:tc>
                  <a:txBody>
                    <a:bodyPr/>
                    <a:lstStyle/>
                    <a:p>
                      <a:pPr algn="r"/>
                      <a:r>
                        <a:rPr lang="en-US" dirty="0" smtClean="0"/>
                        <a:t>9,953,825</a:t>
                      </a:r>
                      <a:endParaRPr lang="en-US" dirty="0"/>
                    </a:p>
                  </a:txBody>
                  <a:tcPr/>
                </a:tc>
                <a:tc>
                  <a:txBody>
                    <a:bodyPr/>
                    <a:lstStyle/>
                    <a:p>
                      <a:pPr algn="r"/>
                      <a:r>
                        <a:rPr lang="en-US" dirty="0" smtClean="0"/>
                        <a:t>9,466,661</a:t>
                      </a:r>
                      <a:endParaRPr lang="en-US" dirty="0"/>
                    </a:p>
                  </a:txBody>
                  <a:tcPr/>
                </a:tc>
                <a:tc>
                  <a:txBody>
                    <a:bodyPr/>
                    <a:lstStyle/>
                    <a:p>
                      <a:pPr algn="r"/>
                      <a:r>
                        <a:rPr lang="en-US" dirty="0" smtClean="0"/>
                        <a:t>487,164</a:t>
                      </a:r>
                      <a:endParaRPr lang="en-US" dirty="0"/>
                    </a:p>
                  </a:txBody>
                  <a:tcPr/>
                </a:tc>
              </a:tr>
            </a:tbl>
          </a:graphicData>
        </a:graphic>
      </p:graphicFrame>
      <p:sp>
        <p:nvSpPr>
          <p:cNvPr id="3" name="TextBox 2"/>
          <p:cNvSpPr txBox="1"/>
          <p:nvPr/>
        </p:nvSpPr>
        <p:spPr>
          <a:xfrm>
            <a:off x="762000" y="6477000"/>
            <a:ext cx="7239000" cy="246221"/>
          </a:xfrm>
          <a:prstGeom prst="rect">
            <a:avLst/>
          </a:prstGeom>
          <a:noFill/>
        </p:spPr>
        <p:txBody>
          <a:bodyPr wrap="square" rtlCol="0">
            <a:spAutoFit/>
          </a:bodyPr>
          <a:lstStyle/>
          <a:p>
            <a:r>
              <a:rPr lang="en-US" sz="1000" dirty="0" smtClean="0"/>
              <a:t>Includes Basic Ed Only – Increases due to loss of Stimulus Funds and account code changes.</a:t>
            </a:r>
            <a:endParaRPr lang="en-US" sz="1000" dirty="0"/>
          </a:p>
        </p:txBody>
      </p:sp>
      <p:sp>
        <p:nvSpPr>
          <p:cNvPr id="5" name="TextBox 4"/>
          <p:cNvSpPr txBox="1"/>
          <p:nvPr/>
        </p:nvSpPr>
        <p:spPr>
          <a:xfrm>
            <a:off x="8229600" y="4419600"/>
            <a:ext cx="685800" cy="646331"/>
          </a:xfrm>
          <a:prstGeom prst="rect">
            <a:avLst/>
          </a:prstGeom>
          <a:noFill/>
        </p:spPr>
        <p:txBody>
          <a:bodyPr wrap="square" rtlCol="0">
            <a:spAutoFit/>
          </a:bodyPr>
          <a:lstStyle/>
          <a:p>
            <a:r>
              <a:rPr lang="en-US" sz="900" dirty="0" smtClean="0"/>
              <a:t>Teaching is 76.7% of Basic Ed</a:t>
            </a:r>
            <a:endParaRPr lang="en-US" sz="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5837</TotalTime>
  <Words>868</Words>
  <Application>Microsoft Office PowerPoint</Application>
  <PresentationFormat>On-screen Show (4:3)</PresentationFormat>
  <Paragraphs>300</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WOODLAND School District 2011-2012 Year End Financial Summary</vt:lpstr>
      <vt:lpstr>Historical Fund Balance Summary</vt:lpstr>
      <vt:lpstr>Fund Balance/Enrollment</vt:lpstr>
      <vt:lpstr>Levy Dollars</vt:lpstr>
      <vt:lpstr>General Fund Revenues</vt:lpstr>
      <vt:lpstr>Total Expenditures by Type</vt:lpstr>
      <vt:lpstr>Salaries – All Programs</vt:lpstr>
      <vt:lpstr>Expenditures by Program-Comparison to Prior Year</vt:lpstr>
      <vt:lpstr>Activities - General Basic Education</vt:lpstr>
      <vt:lpstr>District Wide Support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440</cp:revision>
  <cp:lastPrinted>2012-11-26T21:10:14Z</cp:lastPrinted>
  <dcterms:created xsi:type="dcterms:W3CDTF">2010-10-18T22:51:52Z</dcterms:created>
  <dcterms:modified xsi:type="dcterms:W3CDTF">2012-11-30T22:29:31Z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